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1" r:id="rId2"/>
    <p:sldId id="276" r:id="rId3"/>
    <p:sldId id="285" r:id="rId4"/>
    <p:sldId id="272" r:id="rId5"/>
    <p:sldId id="286" r:id="rId6"/>
    <p:sldId id="287" r:id="rId7"/>
    <p:sldId id="273" r:id="rId8"/>
    <p:sldId id="290" r:id="rId9"/>
    <p:sldId id="288" r:id="rId10"/>
    <p:sldId id="289" r:id="rId11"/>
    <p:sldId id="275" r:id="rId12"/>
    <p:sldId id="291" r:id="rId13"/>
    <p:sldId id="292" r:id="rId14"/>
    <p:sldId id="282" r:id="rId15"/>
    <p:sldId id="293" r:id="rId16"/>
    <p:sldId id="294" r:id="rId17"/>
    <p:sldId id="277" r:id="rId18"/>
    <p:sldId id="295" r:id="rId19"/>
    <p:sldId id="296" r:id="rId20"/>
    <p:sldId id="283" r:id="rId21"/>
    <p:sldId id="284" r:id="rId22"/>
    <p:sldId id="297" r:id="rId23"/>
    <p:sldId id="298" r:id="rId24"/>
    <p:sldId id="278" r:id="rId25"/>
    <p:sldId id="270" r:id="rId26"/>
    <p:sldId id="27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31" r:id="rId37"/>
    <p:sldId id="328" r:id="rId38"/>
    <p:sldId id="329" r:id="rId39"/>
    <p:sldId id="334" r:id="rId40"/>
    <p:sldId id="332" r:id="rId41"/>
    <p:sldId id="333" r:id="rId42"/>
    <p:sldId id="335" r:id="rId43"/>
    <p:sldId id="336" r:id="rId44"/>
    <p:sldId id="337" r:id="rId45"/>
    <p:sldId id="338" r:id="rId46"/>
    <p:sldId id="339" r:id="rId47"/>
    <p:sldId id="340" r:id="rId48"/>
    <p:sldId id="350" r:id="rId49"/>
    <p:sldId id="346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41" r:id="rId63"/>
    <p:sldId id="342" r:id="rId64"/>
    <p:sldId id="347" r:id="rId65"/>
    <p:sldId id="345" r:id="rId66"/>
    <p:sldId id="348" r:id="rId67"/>
    <p:sldId id="343" r:id="rId68"/>
    <p:sldId id="349" r:id="rId69"/>
    <p:sldId id="344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2A29"/>
    <a:srgbClr val="615958"/>
    <a:srgbClr val="FF9C75"/>
    <a:srgbClr val="F4AC04"/>
    <a:srgbClr val="FD4800"/>
    <a:srgbClr val="FFFFFF"/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26554-1675-4737-8205-D9FCD69F5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C7C48E-77C8-40B6-B58D-C73F2FD66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A1CB6-B807-46DD-9FFF-B1CA8FC5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1C39F-AC72-4E55-8D68-7BC8B6C4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45973D-B5C8-4B99-BF29-82BE4387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38B0A-2C88-494D-81C8-5B43B3B3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BC096E-D6A7-4FB6-9C26-BAC6E82AC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85BF9D-F6BB-4129-82D7-2E92FF233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1CA820-C5F6-4A9D-92D4-0F83E7350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E3FC5-222D-4096-884D-DCA0655D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8C7E25-3892-4C19-BBA2-1850F6D86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59FCB3-3123-4243-9743-53A5BB83D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A0853-2160-4818-919E-41118C5B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96B2C1-C0D5-4317-A79E-59C089BD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59789-1BE5-433F-8013-524048C3A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5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E684C-6B5A-4993-ABD1-92C36DB0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2643F-8EB4-43D3-B2F4-983C15EDD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BBA7D6-6F7F-455D-8AE7-080E535B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93E509-E915-4BBB-B079-DE3299CB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9B42BF-CA76-4CF4-98AB-1C7FFD98B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1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DE412-31F5-409C-813A-48BD44A3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1BFD3A-6CAE-4669-984F-D81CBBD6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04373-D027-4E4E-B65F-B46E56294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09448-0781-4E26-B62A-9FD4AE97D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FA95B-FE66-4BC1-89FF-6D10EEAC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5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22552-5A3F-47B1-BFCA-FECFC9B5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67CB3-22BA-45B7-B3B1-1AF3651CE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8A3E79-E0EA-4A16-BB3D-63DF240A1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C46848-53B1-4724-BDC5-BA0DFE9D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2DBC4D-8471-464C-9A42-031915DF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1B30BC-5280-4A26-BD2B-AABF1860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078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00F3E-22FB-42C5-BDE5-FD424CFE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FFB748-1B77-4B14-99AA-5F81EAF7F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2787B4-546F-4F2C-9D4C-1041C554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565DAF0-BCAA-4B21-A3A5-C4EDE863C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0E7BA1-5E09-4A62-BA3C-5779F1253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E86C8D-7590-456D-A0C9-5D45A0F9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54218-C856-487E-BE09-0898ED4FE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9A016A-F90F-4C5F-B077-B22982D5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88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DF5D0-2314-425B-82EA-76917524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E8AB5F-350A-4ECB-BA43-BC6AB66E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179995-9B0F-4B04-853D-14D88EB3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B6267B-E471-4CF2-8832-A773DFC53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78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1777FA-7D38-4627-9A06-364837C84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073291-01D3-4784-99A8-17687D00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DD9A94-22D3-4CBB-88A2-764F5D68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5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632D8-001C-46EA-BACF-BD74FFF0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31318-9ADF-42FC-8C1F-37199EF20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373CCC-BDB1-4DE3-8E75-79B7A45E6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D5C7D4-18B4-44BD-885A-2C8EC295F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24B09-FB94-4C15-923D-374253FB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23DE06-3631-402A-911D-F3EFDC135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26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C4691-D771-4586-9B58-36AC58C6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9C341E-3BEA-4839-B947-E9E042A85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D07F59-BE41-4657-B125-54D84B892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B300A5-9A46-499F-A023-34811A34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C1CCDF-07C5-4BE7-A7BB-C021075E4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CAB264-DFC8-4521-A41E-F725CE5B8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86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4956B6-86A8-427C-AF8F-5D46C251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0F7AAF-06E9-4CC0-A4DF-6A5D56B7C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7ACEA8-DD15-4BBB-A1F3-CF407AD0A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EC666-8D4F-4D08-86EB-EE1BFCB8D3B8}" type="datetimeFigureOut">
              <a:rPr lang="ko-KR" altLang="en-US" smtClean="0"/>
              <a:t>2022-01-26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4D942-81CE-4928-BA21-E4FADF15F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87B5C1-312D-43C8-AD82-8E96B2CD2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0B67F-732B-4389-B9B8-11FA8BEA1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28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xnblazor.azurewebsites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xnblazor.azurewebsites.net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6F8825-1D93-4CE1-BE82-F8C86688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45EDA-57A3-4C01-8936-C62D2423B454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33D3BAA-91E0-4B48-B2E7-B540D22A84A4}"/>
              </a:ext>
            </a:extLst>
          </p:cNvPr>
          <p:cNvGrpSpPr/>
          <p:nvPr/>
        </p:nvGrpSpPr>
        <p:grpSpPr>
          <a:xfrm>
            <a:off x="639719" y="2190022"/>
            <a:ext cx="10912561" cy="1523366"/>
            <a:chOff x="626271" y="2073422"/>
            <a:chExt cx="10912561" cy="1523366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4047A68-C428-4DB0-A866-25805F979DA1}"/>
                </a:ext>
              </a:extLst>
            </p:cNvPr>
            <p:cNvCxnSpPr>
              <a:cxnSpLocks/>
            </p:cNvCxnSpPr>
            <p:nvPr/>
          </p:nvCxnSpPr>
          <p:spPr>
            <a:xfrm>
              <a:off x="626271" y="2882112"/>
              <a:ext cx="235343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A42E0B0-59B3-430A-BB57-D1919DBD4454}"/>
                </a:ext>
              </a:extLst>
            </p:cNvPr>
            <p:cNvSpPr/>
            <p:nvPr/>
          </p:nvSpPr>
          <p:spPr>
            <a:xfrm>
              <a:off x="3129380" y="2073422"/>
              <a:ext cx="6094602" cy="1523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3600" dirty="0">
                  <a:latin typeface="+mj-lt"/>
                  <a:ea typeface="바탕" panose="02030600000101010101" pitchFamily="18" charset="-127"/>
                </a:rPr>
                <a:t>Team5 with </a:t>
              </a:r>
              <a:r>
                <a:rPr lang="ko-KR" altLang="en-US" sz="3600" dirty="0" err="1">
                  <a:latin typeface="+mj-lt"/>
                  <a:ea typeface="바탕" panose="02030600000101010101" pitchFamily="18" charset="-127"/>
                </a:rPr>
                <a:t>엑센솔루션</a:t>
              </a:r>
              <a:endParaRPr lang="en-US" altLang="ko-KR" sz="3600" dirty="0">
                <a:latin typeface="+mj-lt"/>
                <a:ea typeface="바탕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000" dirty="0">
                  <a:latin typeface="+mj-lt"/>
                  <a:ea typeface="바탕" panose="02030600000101010101" pitchFamily="18" charset="-127"/>
                </a:rPr>
                <a:t>사용자 매뉴얼</a:t>
              </a:r>
              <a:endParaRPr lang="en-US" altLang="ko-KR" sz="3000" dirty="0">
                <a:latin typeface="+mj-lt"/>
                <a:ea typeface="바탕" panose="0203060000010101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0F25A61-7D81-4F82-93F4-5E9549119A0A}"/>
                </a:ext>
              </a:extLst>
            </p:cNvPr>
            <p:cNvCxnSpPr>
              <a:cxnSpLocks/>
            </p:cNvCxnSpPr>
            <p:nvPr/>
          </p:nvCxnSpPr>
          <p:spPr>
            <a:xfrm>
              <a:off x="9344111" y="2848190"/>
              <a:ext cx="21947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3BCAFD-6E8B-4B62-ACDE-D98F11F6D9B9}"/>
              </a:ext>
            </a:extLst>
          </p:cNvPr>
          <p:cNvSpPr/>
          <p:nvPr/>
        </p:nvSpPr>
        <p:spPr>
          <a:xfrm>
            <a:off x="5253667" y="3812000"/>
            <a:ext cx="1684666" cy="47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+mj-lt"/>
                <a:ea typeface="바탕" panose="02030600000101010101" pitchFamily="18" charset="-127"/>
              </a:rPr>
              <a:t>한미선</a:t>
            </a:r>
            <a:endParaRPr lang="en-US" altLang="ko-KR" sz="1900" dirty="0">
              <a:latin typeface="+mj-lt"/>
              <a:ea typeface="바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5B9C20-F7BA-4EB3-AAF7-EE9BF87A0405}"/>
              </a:ext>
            </a:extLst>
          </p:cNvPr>
          <p:cNvSpPr/>
          <p:nvPr/>
        </p:nvSpPr>
        <p:spPr>
          <a:xfrm>
            <a:off x="5253667" y="4404112"/>
            <a:ext cx="1684666" cy="47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+mj-lt"/>
                <a:ea typeface="바탕" panose="02030600000101010101" pitchFamily="18" charset="-127"/>
              </a:rPr>
              <a:t>김보경</a:t>
            </a:r>
            <a:endParaRPr lang="en-US" altLang="ko-KR" sz="1900" dirty="0">
              <a:latin typeface="+mj-lt"/>
              <a:ea typeface="바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9C89A8-0A5A-4910-9060-DD34B782A94E}"/>
              </a:ext>
            </a:extLst>
          </p:cNvPr>
          <p:cNvSpPr/>
          <p:nvPr/>
        </p:nvSpPr>
        <p:spPr>
          <a:xfrm>
            <a:off x="5253667" y="4956443"/>
            <a:ext cx="1684666" cy="47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+mj-lt"/>
                <a:ea typeface="바탕" panose="02030600000101010101" pitchFamily="18" charset="-127"/>
              </a:rPr>
              <a:t>김지환</a:t>
            </a:r>
            <a:endParaRPr lang="en-US" altLang="ko-KR" sz="1900" dirty="0">
              <a:latin typeface="+mj-lt"/>
              <a:ea typeface="바탕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8F8AC0-06E8-4345-8C88-6F7F1F215A49}"/>
              </a:ext>
            </a:extLst>
          </p:cNvPr>
          <p:cNvSpPr/>
          <p:nvPr/>
        </p:nvSpPr>
        <p:spPr>
          <a:xfrm>
            <a:off x="5253667" y="5508774"/>
            <a:ext cx="1684666" cy="472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 err="1">
                <a:latin typeface="+mj-lt"/>
                <a:ea typeface="바탕" panose="02030600000101010101" pitchFamily="18" charset="-127"/>
              </a:rPr>
              <a:t>이권희</a:t>
            </a:r>
            <a:endParaRPr lang="en-US" altLang="ko-KR" sz="1900" dirty="0">
              <a:latin typeface="+mj-lt"/>
              <a:ea typeface="바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B46213-B01D-435F-AAAE-395C393AC7C7}"/>
              </a:ext>
            </a:extLst>
          </p:cNvPr>
          <p:cNvSpPr/>
          <p:nvPr/>
        </p:nvSpPr>
        <p:spPr>
          <a:xfrm>
            <a:off x="5253667" y="5962493"/>
            <a:ext cx="1684666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+mj-lt"/>
                <a:ea typeface="바탕" panose="02030600000101010101" pitchFamily="18" charset="-127"/>
              </a:rPr>
              <a:t>2022. 01. 26</a:t>
            </a:r>
          </a:p>
        </p:txBody>
      </p:sp>
    </p:spTree>
    <p:extLst>
      <p:ext uri="{BB962C8B-B14F-4D97-AF65-F5344CB8AC3E}">
        <p14:creationId xmlns:p14="http://schemas.microsoft.com/office/powerpoint/2010/main" val="173162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0" y="5008261"/>
          <a:ext cx="5447906" cy="1348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사용자그룹의 고유 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중복 불가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5CF9E8C-1F21-47EF-98F2-25DDA9C03B85}"/>
              </a:ext>
            </a:extLst>
          </p:cNvPr>
          <p:cNvGraphicFramePr>
            <a:graphicFrameLocks noGrp="1"/>
          </p:cNvGraphicFramePr>
          <p:nvPr/>
        </p:nvGraphicFramePr>
        <p:xfrm>
          <a:off x="6176683" y="5008261"/>
          <a:ext cx="5447905" cy="1348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3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4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4493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4936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4936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Admin</a:t>
                      </a:r>
                      <a:r>
                        <a:rPr lang="en-US" altLang="ko-KR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여부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사용자그룹의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Admin</a:t>
                      </a:r>
                      <a:r>
                        <a:rPr lang="en-US" altLang="ko-KR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여부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3CE2ADDC-6524-4960-B4E2-2985929F6A70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사용자그룹관리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사용자그룹관리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2462554"/>
            <a:ext cx="10296525" cy="12477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사용자그룹관리</a:t>
            </a:r>
          </a:p>
        </p:txBody>
      </p:sp>
    </p:spTree>
    <p:extLst>
      <p:ext uri="{BB962C8B-B14F-4D97-AF65-F5344CB8AC3E}">
        <p14:creationId xmlns:p14="http://schemas.microsoft.com/office/powerpoint/2010/main" val="241227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79" y="1798495"/>
            <a:ext cx="6908367" cy="30941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713" y="1727736"/>
            <a:ext cx="4435976" cy="31648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783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사용자권한설정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5743DC-FBC0-4E81-BB01-E70676816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B4600E-0E0C-4DE7-B444-675098D719FB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12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979669"/>
          <a:ext cx="11057176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ea typeface="+mn-lt"/>
                        <a:cs typeface="+mn-lt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메뉴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메뉴 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3. </a:t>
                      </a:r>
                      <a:r>
                        <a:rPr lang="ko-KR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  <a:endParaRPr lang="ko-KR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6790981-A373-48FC-BF60-DE5E52BC2D0B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사용자권한설정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사용자권한설정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16" y="1437502"/>
            <a:ext cx="5144367" cy="346912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사용자권한설정</a:t>
            </a:r>
          </a:p>
        </p:txBody>
      </p:sp>
    </p:spTree>
    <p:extLst>
      <p:ext uri="{BB962C8B-B14F-4D97-AF65-F5344CB8AC3E}">
        <p14:creationId xmlns:p14="http://schemas.microsoft.com/office/powerpoint/2010/main" val="2969864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552949"/>
            <a:ext cx="10344150" cy="12668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0" y="5008262"/>
          <a:ext cx="5447906" cy="1348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권한을 설정할 대상인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메뉴코드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메뉴의 고유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중복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5CF9E8C-1F21-47EF-98F2-25DDA9C03B85}"/>
              </a:ext>
            </a:extLst>
          </p:cNvPr>
          <p:cNvGraphicFramePr>
            <a:graphicFrameLocks noGrp="1"/>
          </p:cNvGraphicFramePr>
          <p:nvPr/>
        </p:nvGraphicFramePr>
        <p:xfrm>
          <a:off x="6176683" y="5008262"/>
          <a:ext cx="5447905" cy="1348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3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4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4493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4936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메뉴명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메뉴의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4936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3CE2ADDC-6524-4960-B4E2-2985929F6A70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사용자권한설정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사용자권한설정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사용자권한설정</a:t>
            </a:r>
          </a:p>
        </p:txBody>
      </p:sp>
    </p:spTree>
    <p:extLst>
      <p:ext uri="{BB962C8B-B14F-4D97-AF65-F5344CB8AC3E}">
        <p14:creationId xmlns:p14="http://schemas.microsoft.com/office/powerpoint/2010/main" val="362750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5" y="1638795"/>
            <a:ext cx="10595936" cy="35804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01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화면관리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7C1F47-B5BB-48F4-A8B0-F0946BD78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E1779-8F43-4627-B8B0-9AF75A691F59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86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168" y="1428006"/>
            <a:ext cx="5627663" cy="351340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5004955"/>
          <a:ext cx="11057176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ea typeface="+mn-lt"/>
                        <a:cs typeface="+mn-lt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화면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화면명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6790981-A373-48FC-BF60-DE5E52BC2D0B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화면관리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화면관리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화면관리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2047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6" y="2161020"/>
            <a:ext cx="10334625" cy="180022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757803"/>
          <a:ext cx="5447906" cy="1834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4376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4888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화면코드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화면의 고유 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중복 불가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38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화면명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화면의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47382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화면경로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화면의 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063707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5CF9E8C-1F21-47EF-98F2-25DDA9C03B85}"/>
              </a:ext>
            </a:extLst>
          </p:cNvPr>
          <p:cNvGraphicFramePr>
            <a:graphicFrameLocks noGrp="1"/>
          </p:cNvGraphicFramePr>
          <p:nvPr/>
        </p:nvGraphicFramePr>
        <p:xfrm>
          <a:off x="6176683" y="4757803"/>
          <a:ext cx="5447905" cy="1348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3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4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4493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4936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화면의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4936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모니터링 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화면의 모니터링 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3CE2ADDC-6524-4960-B4E2-2985929F6A70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화면관리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화면관리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화면관리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698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0" y="1959429"/>
            <a:ext cx="10540046" cy="29301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783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시스템코드분류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5736EE-FC1F-4697-B704-58120B06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36E716-0AA1-4BE3-AD58-7F3E6008E324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262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431030"/>
          <a:ext cx="11057176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ea typeface="+mn-lt"/>
                        <a:cs typeface="+mn-lt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시스템코드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시스템코드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시스템코드</a:t>
                      </a:r>
                      <a:r>
                        <a:rPr lang="ko-KR" altLang="en-US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시스템코드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삭제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5. </a:t>
                      </a:r>
                      <a:r>
                        <a:rPr lang="ko-KR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  <a:endParaRPr lang="ko-KR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+mn-lt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상세분류코드 추가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된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시스템대분류코드에 상세분류코드 추가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대분류코드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대분류명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6790981-A373-48FC-BF60-DE5E52BC2D0B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시스템코드분류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시스템코드분류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150" y="1497925"/>
            <a:ext cx="4275699" cy="27996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시스템코드분류</a:t>
            </a:r>
          </a:p>
        </p:txBody>
      </p:sp>
    </p:spTree>
    <p:extLst>
      <p:ext uri="{BB962C8B-B14F-4D97-AF65-F5344CB8AC3E}">
        <p14:creationId xmlns:p14="http://schemas.microsoft.com/office/powerpoint/2010/main" val="2841608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3CE2ADDC-6524-4960-B4E2-2985929F6A70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시스템코드분류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시스템코드분류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884585"/>
            <a:ext cx="8181975" cy="1752600"/>
          </a:xfrm>
          <a:prstGeom prst="rect">
            <a:avLst/>
          </a:prstGeom>
        </p:spPr>
      </p:pic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1" y="4157308"/>
          <a:ext cx="5447906" cy="2276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정의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대분류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시스템코드의 고유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대분류코드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중복 불가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정의</a:t>
                      </a:r>
                      <a:endParaRPr lang="en-US" altLang="ko-KR" sz="1200" baseline="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baseline="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대분류</a:t>
                      </a:r>
                      <a:r>
                        <a:rPr lang="ko-KR" altLang="en-US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명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시스템코드의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대분류명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47145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시스템정의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상세분류코드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시스템코드의 상세분류코드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시스템정의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상세분류명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시스템코드의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상세분류명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320283"/>
                  </a:ext>
                </a:extLst>
              </a:tr>
            </a:tbl>
          </a:graphicData>
        </a:graphic>
      </p:graphicFrame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6176682" y="4157308"/>
          <a:ext cx="5447906" cy="1834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4376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4888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정렬순서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ComboBox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에 나타내는 정렬 순서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38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코드의 특별 사항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47382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코드의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0637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시스템코드분류</a:t>
            </a:r>
          </a:p>
        </p:txBody>
      </p:sp>
    </p:spTree>
    <p:extLst>
      <p:ext uri="{BB962C8B-B14F-4D97-AF65-F5344CB8AC3E}">
        <p14:creationId xmlns:p14="http://schemas.microsoft.com/office/powerpoint/2010/main" val="239580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31" y="1757548"/>
            <a:ext cx="10600244" cy="33429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239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DashBoard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06EDC0-7069-4BCD-865A-4936DEBE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5BD32F-C12D-4343-8802-7B021BAAD051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83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9" y="1735273"/>
            <a:ext cx="10564268" cy="338745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270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비가동분류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C69DCE-0A72-4C0E-A333-0E6B0A03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CA8D96-577A-478F-B544-B734CCFFA861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81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9" y="2184892"/>
            <a:ext cx="7457059" cy="24882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64" y="2070829"/>
            <a:ext cx="4201370" cy="27163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270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비가동분류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39E8A4-3EDE-4EE9-8F03-FC9B9037F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0C984A-6606-467B-A079-7407553A0B70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008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639533"/>
          <a:ext cx="1105717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ea typeface="+mn-lt"/>
                        <a:cs typeface="+mn-lt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비가동분류코드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비가동분류코드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비가동분류코드</a:t>
                      </a:r>
                      <a:r>
                        <a:rPr lang="ko-KR" altLang="en-US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비가동분류코드 삭제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5. </a:t>
                      </a:r>
                      <a:r>
                        <a:rPr lang="ko-KR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  <a:endParaRPr lang="ko-KR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대분류코드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대분류명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6790981-A373-48FC-BF60-DE5E52BC2D0B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비가동분류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기준정보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비가동분류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931" y="1426394"/>
            <a:ext cx="4820137" cy="315120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비가동분류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0126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" b="2251"/>
          <a:stretch/>
        </p:blipFill>
        <p:spPr>
          <a:xfrm>
            <a:off x="1734344" y="1925834"/>
            <a:ext cx="8505825" cy="177831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3CE2ADDC-6524-4960-B4E2-2985929F6A70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비가동분류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기준정보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비가동분류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1" y="4157308"/>
          <a:ext cx="5447906" cy="2276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대분류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비가동분류코드의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고유 대분류코드와 코드명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중복 불가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상세분류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비가동분류코드의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상세분류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47145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상세분류명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비가동분류코드의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상세분류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코드의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320283"/>
                  </a:ext>
                </a:extLst>
              </a:tr>
            </a:tbl>
          </a:graphicData>
        </a:graphic>
      </p:graphicFrame>
      <p:graphicFrame>
        <p:nvGraphicFramePr>
          <p:cNvPr id="19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6176682" y="4157307"/>
          <a:ext cx="5447906" cy="2276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공정그룹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코드의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공정그룹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선택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코드의 특별 사항 입력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47145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비가동유형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</a:t>
                      </a:r>
                      <a:r>
                        <a:rPr lang="ko-KR" altLang="en-US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코드의 </a:t>
                      </a:r>
                      <a:r>
                        <a:rPr lang="ko-KR" altLang="en-US" sz="1200" baseline="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유형 선택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비가동구분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코드의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구분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32028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비가동분류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94725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2048494"/>
            <a:ext cx="10542046" cy="276101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5129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포장등급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상세정의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E21CC1-5E0F-4D10-9659-06F72421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C0861D-A834-4AFC-B37E-6F1099ADBA21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797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88" y="1425197"/>
            <a:ext cx="4820137" cy="31536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639533"/>
          <a:ext cx="1105717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ea typeface="+mn-lt"/>
                        <a:cs typeface="+mn-lt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포장등급코드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포장등급코드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포장등급코드</a:t>
                      </a:r>
                      <a:r>
                        <a:rPr lang="ko-KR" altLang="en-US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포장등급코드 삭제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5. </a:t>
                      </a:r>
                      <a:r>
                        <a:rPr lang="ko-KR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  <a:endParaRPr lang="ko-KR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포장등급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6790981-A373-48FC-BF60-DE5E52BC2D0B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포장등급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상세정의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기준정보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포장등급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상세정의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포장등급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상세정의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65679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3CE2ADDC-6524-4960-B4E2-2985929F6A70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포장등급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상세정의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기준정보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포장등급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상세정의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2060132"/>
            <a:ext cx="8201025" cy="1809750"/>
          </a:xfrm>
          <a:prstGeom prst="rect">
            <a:avLst/>
          </a:prstGeom>
        </p:spPr>
      </p:pic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6176682" y="4522160"/>
          <a:ext cx="5447906" cy="1842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4376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4888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포장등급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상세코드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포장등급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코드의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38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포장등급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상세명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포장등급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코드의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47382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코드의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063707"/>
                  </a:ext>
                </a:extLst>
              </a:tr>
            </a:tbl>
          </a:graphicData>
        </a:graphic>
      </p:graphicFrame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522160"/>
          <a:ext cx="5447906" cy="1348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포장등급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포장등급</a:t>
                      </a:r>
                      <a:r>
                        <a:rPr lang="ko-KR" altLang="en-US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baseline="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상세정의의</a:t>
                      </a:r>
                      <a:r>
                        <a:rPr lang="en-US" altLang="ko-KR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포장등급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포장등급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포장등급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코드의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포장등급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상세정의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6854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01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공정정보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297F3A-FE1E-47AD-9890-E163A0B1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24" y="1478671"/>
            <a:ext cx="9319549" cy="43181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67C33F-1F11-4A35-B095-60FBDF24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B1BAB7-F246-49AD-B315-EC9767C398FE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28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EBB8E-FE3D-4607-8160-098EAE93FC1B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D340D4-01E5-4929-BB98-4CE016700F6B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792BF0-5282-4F26-A359-B2B553C427AA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F9E05C8-2D8B-47D6-B3B9-5D130FFFE650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D1F1BA-C8BF-4EB1-B87A-059B99BF9CE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C7C988-534C-4527-ADE8-5E95C04132E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E61DC0-89EE-45D9-A9DB-0DA78D7C8E65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53B10-6BCA-4405-8227-4DDF5D2EA749}"/>
              </a:ext>
            </a:extLst>
          </p:cNvPr>
          <p:cNvSpPr txBox="1"/>
          <p:nvPr/>
        </p:nvSpPr>
        <p:spPr>
          <a:xfrm>
            <a:off x="770965" y="2219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공정정보</a:t>
            </a:r>
          </a:p>
        </p:txBody>
      </p:sp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CC02AAFF-6A23-45C6-A695-2956F125E47E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공정정보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5EAF197F-07A5-40FF-9B92-60F904571944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661931"/>
          <a:ext cx="11057176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공정정보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공정정보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공정정보 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공정정보 삭제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저장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후 입력 정보 저장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취소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취소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공정정보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공정명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A0DDCC0F-C1AA-49E3-A0DF-46BFC4EF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4453" r="4261" b="34247"/>
          <a:stretch/>
        </p:blipFill>
        <p:spPr>
          <a:xfrm>
            <a:off x="2348916" y="1471791"/>
            <a:ext cx="7147421" cy="30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3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462918"/>
          <a:ext cx="5447906" cy="1723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4308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3084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공정의 고유 코드번호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중복 불가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3084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공정명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43084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공정그룹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공정이 속한 그룹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공통코드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콤보박스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5CF9E8C-1F21-47EF-98F2-25DDA9C03B85}"/>
              </a:ext>
            </a:extLst>
          </p:cNvPr>
          <p:cNvGraphicFramePr>
            <a:graphicFrameLocks noGrp="1"/>
          </p:cNvGraphicFramePr>
          <p:nvPr/>
        </p:nvGraphicFramePr>
        <p:xfrm>
          <a:off x="6176685" y="4462918"/>
          <a:ext cx="5447905" cy="154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848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41196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968861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42239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70399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공정의 사용유무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경우만 다른 메뉴에서 선택 및 참조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2239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해당 공정에 대한 부가적인 내용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3CE2ADDC-6524-4960-B4E2-2985929F6A70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공정정보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A56D8-2FB9-41EF-8616-CE78C84F6554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3BE5D0-4422-49BC-B11B-50D8DE76C203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A25A3E-93E2-478F-81E2-859CB7EF2A68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AB05863-995F-4F8E-BEE6-2C454BE49C5D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5355EA-495E-46B7-89BB-DB7A36B7478D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D424AAA-86C0-4DC2-9C1E-4E15C7C264F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920000-A4F2-4222-9206-1689E930C651}"/>
              </a:ext>
            </a:extLst>
          </p:cNvPr>
          <p:cNvSpPr txBox="1"/>
          <p:nvPr/>
        </p:nvSpPr>
        <p:spPr>
          <a:xfrm>
            <a:off x="770965" y="2219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공정정보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D4D27C-46DE-4AE1-98DC-99B1DCBE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84" y="1858532"/>
            <a:ext cx="9010600" cy="17056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F7D6E0-823B-43C1-906F-7D55F62633C8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64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6790981-A373-48FC-BF60-DE5E52BC2D0B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435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DashBoard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11" y="1634411"/>
            <a:ext cx="6046489" cy="446950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032688" y="2766804"/>
          <a:ext cx="459190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1900">
                  <a:extLst>
                    <a:ext uri="{9D8B030D-6E8A-4147-A177-3AD203B41FA5}">
                      <a16:colId xmlns:a16="http://schemas.microsoft.com/office/drawing/2014/main" val="2047655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42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시스템관리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시스템관리 관련 화면 생성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기준정보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기준정보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관련 화면 생성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공정관리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공정관리 관련 화면 생성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생산요청관리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생산요청관리 관련 화면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181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79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메뉴 선택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메뉴에 관련된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화면명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생성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&gt;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화면명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선택</a:t>
                      </a:r>
                      <a:r>
                        <a:rPr lang="en-US" altLang="ko-KR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&gt; </a:t>
                      </a:r>
                      <a:r>
                        <a:rPr lang="ko-KR" altLang="en-US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선택한 화면 생성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09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15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270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작업장정보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48EB01-3C3D-4548-8751-07AF2237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86" y="1834222"/>
            <a:ext cx="7498049" cy="35095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A849E6-BE00-4FF8-99CD-64811316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255" y="1716776"/>
            <a:ext cx="3264759" cy="44077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E2833A-7B84-4D95-8D81-86ADCA166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F4C004-E483-4E43-9BA6-241206BD8B1D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674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EBB8E-FE3D-4607-8160-098EAE93FC1B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D340D4-01E5-4929-BB98-4CE016700F6B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792BF0-5282-4F26-A359-B2B553C427AA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F9E05C8-2D8B-47D6-B3B9-5D130FFFE650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D1F1BA-C8BF-4EB1-B87A-059B99BF9CE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C7C988-534C-4527-ADE8-5E95C04132E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E61DC0-89EE-45D9-A9DB-0DA78D7C8E65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53B10-6BCA-4405-8227-4DDF5D2EA749}"/>
              </a:ext>
            </a:extLst>
          </p:cNvPr>
          <p:cNvSpPr txBox="1"/>
          <p:nvPr/>
        </p:nvSpPr>
        <p:spPr>
          <a:xfrm>
            <a:off x="770965" y="2219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작업장정보</a:t>
            </a:r>
          </a:p>
        </p:txBody>
      </p:sp>
      <p:graphicFrame>
        <p:nvGraphicFramePr>
          <p:cNvPr id="14" name="표 21">
            <a:extLst>
              <a:ext uri="{FF2B5EF4-FFF2-40B4-BE49-F238E27FC236}">
                <a16:creationId xmlns:a16="http://schemas.microsoft.com/office/drawing/2014/main" id="{0923CC62-9968-464B-B1FA-4570FC673D89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661931"/>
          <a:ext cx="11057176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작업장정보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작업장정보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작업장정보 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작업장정보 삭제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저장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후 입력 정보 저장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취소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취소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작업장명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graphicFrame>
        <p:nvGraphicFramePr>
          <p:cNvPr id="15" name="표 3">
            <a:extLst>
              <a:ext uri="{FF2B5EF4-FFF2-40B4-BE49-F238E27FC236}">
                <a16:creationId xmlns:a16="http://schemas.microsoft.com/office/drawing/2014/main" id="{63511722-FDB4-477A-9313-90166547D414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작업장정보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작업장정보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2430331C-E8DA-423F-95F2-348B1DBDA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6" t="3796" r="412" b="40979"/>
          <a:stretch/>
        </p:blipFill>
        <p:spPr>
          <a:xfrm>
            <a:off x="1535186" y="1451586"/>
            <a:ext cx="8816830" cy="31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14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A56D8-2FB9-41EF-8616-CE78C84F6554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3BE5D0-4422-49BC-B11B-50D8DE76C203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A25A3E-93E2-478F-81E2-859CB7EF2A68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AB05863-995F-4F8E-BEE6-2C454BE49C5D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5355EA-495E-46B7-89BB-DB7A36B7478D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D424AAA-86C0-4DC2-9C1E-4E15C7C264F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920000-A4F2-4222-9206-1689E930C651}"/>
              </a:ext>
            </a:extLst>
          </p:cNvPr>
          <p:cNvSpPr txBox="1"/>
          <p:nvPr/>
        </p:nvSpPr>
        <p:spPr>
          <a:xfrm>
            <a:off x="770965" y="2219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작업장정보</a:t>
            </a:r>
          </a:p>
        </p:txBody>
      </p:sp>
      <p:graphicFrame>
        <p:nvGraphicFramePr>
          <p:cNvPr id="14" name="표 21">
            <a:extLst>
              <a:ext uri="{FF2B5EF4-FFF2-40B4-BE49-F238E27FC236}">
                <a16:creationId xmlns:a16="http://schemas.microsoft.com/office/drawing/2014/main" id="{BD64AC52-4E24-41CE-A3E2-4D7450A9A065}"/>
              </a:ext>
            </a:extLst>
          </p:cNvPr>
          <p:cNvGraphicFramePr>
            <a:graphicFrameLocks noGrp="1"/>
          </p:cNvGraphicFramePr>
          <p:nvPr/>
        </p:nvGraphicFramePr>
        <p:xfrm>
          <a:off x="567411" y="4157308"/>
          <a:ext cx="5447906" cy="2194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작업장의 고유 코드번호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중복 불가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작업장그룹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작업장이 속한 그룹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공통코드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콤보박스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작업장의 공정정보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돋보기 버튼 사용시 검색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팝업창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4382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9A1C96C-D65F-496A-BB6A-914CEFB7F143}"/>
              </a:ext>
            </a:extLst>
          </p:cNvPr>
          <p:cNvGraphicFramePr>
            <a:graphicFrameLocks noGrp="1"/>
          </p:cNvGraphicFramePr>
          <p:nvPr/>
        </p:nvGraphicFramePr>
        <p:xfrm>
          <a:off x="6176683" y="4157308"/>
          <a:ext cx="5643405" cy="219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665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60099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72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8722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모니터링여부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모니터링의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419339"/>
                  </a:ext>
                </a:extLst>
              </a:tr>
              <a:tr h="387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팔렛생성여부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팔렛의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생성여부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64537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작업장의 사용유무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경우만 다른 메뉴에서 선택 및 참조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  <a:tr h="38722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해당 작업장에 대한 부가적인 내용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696849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5CDE7E86-7B7F-47CE-BA09-D26AA2FE5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6" t="81086" r="25332" b="863"/>
          <a:stretch/>
        </p:blipFill>
        <p:spPr>
          <a:xfrm>
            <a:off x="1115736" y="1630400"/>
            <a:ext cx="9404058" cy="1807108"/>
          </a:xfrm>
          <a:prstGeom prst="rect">
            <a:avLst/>
          </a:prstGeom>
        </p:spPr>
      </p:pic>
      <p:graphicFrame>
        <p:nvGraphicFramePr>
          <p:cNvPr id="27" name="표 3">
            <a:extLst>
              <a:ext uri="{FF2B5EF4-FFF2-40B4-BE49-F238E27FC236}">
                <a16:creationId xmlns:a16="http://schemas.microsoft.com/office/drawing/2014/main" id="{AA86F920-2AD2-4A04-AD57-1F14471E1DB1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작업장정보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작업장정보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4933E9-F0DA-40D9-A510-FFFD4A789BE3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4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014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품목정보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4A60A6D-92DE-494F-AAE1-2894A405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16" y="1614138"/>
            <a:ext cx="9924040" cy="36297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1EED1A-4577-4678-8F5B-C7E4FA55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DF31BF-6B1B-4506-BC37-0DC886E3FDFA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611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EBB8E-FE3D-4607-8160-098EAE93FC1B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D340D4-01E5-4929-BB98-4CE016700F6B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792BF0-5282-4F26-A359-B2B553C427AA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F9E05C8-2D8B-47D6-B3B9-5D130FFFE650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D1F1BA-C8BF-4EB1-B87A-059B99BF9CE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C7C988-534C-4527-ADE8-5E95C04132E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E61DC0-89EE-45D9-A9DB-0DA78D7C8E65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53B10-6BCA-4405-8227-4DDF5D2EA749}"/>
              </a:ext>
            </a:extLst>
          </p:cNvPr>
          <p:cNvSpPr txBox="1"/>
          <p:nvPr/>
        </p:nvSpPr>
        <p:spPr>
          <a:xfrm>
            <a:off x="770965" y="2219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품목정보</a:t>
            </a:r>
          </a:p>
        </p:txBody>
      </p:sp>
      <p:graphicFrame>
        <p:nvGraphicFramePr>
          <p:cNvPr id="17" name="표 21">
            <a:extLst>
              <a:ext uri="{FF2B5EF4-FFF2-40B4-BE49-F238E27FC236}">
                <a16:creationId xmlns:a16="http://schemas.microsoft.com/office/drawing/2014/main" id="{CD1268FC-CCF9-4083-9F7D-C7AC05037A4D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653542"/>
          <a:ext cx="11057176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품목정보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품목정보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품목정보 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품목정보 삭제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저장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후 입력 정보 저장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취소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취소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품목명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품목유형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EC4464E7-D338-4C1E-B783-2D7B87D9993F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품목정보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품목정보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3EFF89F8-4DD1-47FF-9EF6-6FDE88501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5" t="4330" b="43329"/>
          <a:stretch/>
        </p:blipFill>
        <p:spPr>
          <a:xfrm>
            <a:off x="1589830" y="1487337"/>
            <a:ext cx="8753795" cy="30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99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EA56D8-2FB9-41EF-8616-CE78C84F6554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D3BE5D0-4422-49BC-B11B-50D8DE76C203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0A25A3E-93E2-478F-81E2-859CB7EF2A68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AB05863-995F-4F8E-BEE6-2C454BE49C5D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5355EA-495E-46B7-89BB-DB7A36B7478D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D424AAA-86C0-4DC2-9C1E-4E15C7C264F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7920000-A4F2-4222-9206-1689E930C651}"/>
              </a:ext>
            </a:extLst>
          </p:cNvPr>
          <p:cNvSpPr txBox="1"/>
          <p:nvPr/>
        </p:nvSpPr>
        <p:spPr>
          <a:xfrm>
            <a:off x="770965" y="2219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품목정보</a:t>
            </a:r>
          </a:p>
        </p:txBody>
      </p:sp>
      <p:graphicFrame>
        <p:nvGraphicFramePr>
          <p:cNvPr id="17" name="표 21">
            <a:extLst>
              <a:ext uri="{FF2B5EF4-FFF2-40B4-BE49-F238E27FC236}">
                <a16:creationId xmlns:a16="http://schemas.microsoft.com/office/drawing/2014/main" id="{74225006-1090-40F1-9730-31E5196B4A19}"/>
              </a:ext>
            </a:extLst>
          </p:cNvPr>
          <p:cNvGraphicFramePr>
            <a:graphicFrameLocks noGrp="1"/>
          </p:cNvGraphicFramePr>
          <p:nvPr/>
        </p:nvGraphicFramePr>
        <p:xfrm>
          <a:off x="567411" y="4157308"/>
          <a:ext cx="5447906" cy="2176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628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품목의 고유 코드번호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중복 불가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수정불가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품목영문명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품목의 영문이름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품목유형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품목의 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공통코드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콤보박스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43826"/>
                  </a:ext>
                </a:extLst>
              </a:tr>
              <a:tr h="36282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규격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품목의 규격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x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세로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34515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ED2EA80-DF1C-4387-BC3B-C636FEBF5B0F}"/>
              </a:ext>
            </a:extLst>
          </p:cNvPr>
          <p:cNvGraphicFramePr>
            <a:graphicFrameLocks noGrp="1"/>
          </p:cNvGraphicFramePr>
          <p:nvPr/>
        </p:nvGraphicFramePr>
        <p:xfrm>
          <a:off x="6176683" y="4157308"/>
          <a:ext cx="5643405" cy="2176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665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60099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41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64027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품목의 사용유무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예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경우만 다른 메뉴에서 선택 및 참조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419339"/>
                  </a:ext>
                </a:extLst>
              </a:tr>
              <a:tr h="3841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시간당생산량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품목의 시간당 생산량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실수 입력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8416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캐비티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성형틀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회당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갯수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양수 입력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  <a:tr h="38416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해당 품목에 대한 부가적인 내용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696849"/>
                  </a:ext>
                </a:extLst>
              </a:tr>
            </a:tbl>
          </a:graphicData>
        </a:graphic>
      </p:graphicFrame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AAFA48E8-2452-439D-949B-A1C3A8629416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품목정보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기준정보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품목정보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51C22CBC-AF2F-4ABD-982A-5D2507A5E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4" t="81034" r="6132" b="-77"/>
          <a:stretch/>
        </p:blipFill>
        <p:spPr>
          <a:xfrm>
            <a:off x="964735" y="1996580"/>
            <a:ext cx="10100344" cy="153453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D616B6-5342-4B74-8EF3-EE7DD4264EAC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34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7EAF68-DA5F-4897-94E5-D05693A6E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35" y="1959114"/>
            <a:ext cx="6135691" cy="315493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527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생산요청관리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E152F8-A35A-44EF-BF8F-836E0FE81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35" y="2148164"/>
            <a:ext cx="4422030" cy="27678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9FC4D0D-9B05-49F5-9703-F9ED3D26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FA16BE-0E20-4C51-90D5-A0CF06BDB713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386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D0CACE-02BD-4519-8729-52AAE159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92" y="1580526"/>
            <a:ext cx="10034616" cy="3164413"/>
          </a:xfrm>
          <a:prstGeom prst="rect">
            <a:avLst/>
          </a:prstGeom>
        </p:spPr>
      </p:pic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925976"/>
          <a:ext cx="11057176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생산요청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생산요청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생산요청 선택 후 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생산요청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생산요청일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납기일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6790981-A373-48FC-BF60-DE5E52BC2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63826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클라이언트에 따른 생산요청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생산요청관리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생산요청관리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EBB8E-FE3D-4607-8160-098EAE93FC1B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D340D4-01E5-4929-BB98-4CE016700F6B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792BF0-5282-4F26-A359-B2B553C427AA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F9E05C8-2D8B-47D6-B3B9-5D130FFFE650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D1F1BA-C8BF-4EB1-B87A-059B99BF9CE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C7C988-534C-4527-ADE8-5E95C04132E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E61DC0-89EE-45D9-A9DB-0DA78D7C8E65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A17197F-B88A-4821-8448-405959734744}"/>
              </a:ext>
            </a:extLst>
          </p:cNvPr>
          <p:cNvSpPr txBox="1"/>
          <p:nvPr/>
        </p:nvSpPr>
        <p:spPr>
          <a:xfrm>
            <a:off x="770965" y="22191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생산요청관리</a:t>
            </a:r>
          </a:p>
        </p:txBody>
      </p:sp>
    </p:spTree>
    <p:extLst>
      <p:ext uri="{BB962C8B-B14F-4D97-AF65-F5344CB8AC3E}">
        <p14:creationId xmlns:p14="http://schemas.microsoft.com/office/powerpoint/2010/main" val="3016003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70931"/>
              </p:ext>
            </p:extLst>
          </p:nvPr>
        </p:nvGraphicFramePr>
        <p:xfrm>
          <a:off x="567411" y="4157308"/>
          <a:ext cx="5447906" cy="2126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생산요청번호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생산요청의 고유 번호로 사용자 입력 불가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 시 자동생성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생산요청 할 품목 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 코드 옆 돋보기 버튼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요청수량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생산요청 할 수량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문자 입력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232081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거래처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클라이언트 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FEB0E8D8-97D5-4ACC-A75C-EF0F3E546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92" y="1946964"/>
            <a:ext cx="10034616" cy="1507455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5CF9E8C-1F21-47EF-98F2-25DDA9C03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540309"/>
              </p:ext>
            </p:extLst>
          </p:nvPr>
        </p:nvGraphicFramePr>
        <p:xfrm>
          <a:off x="6176684" y="4157308"/>
          <a:ext cx="5447905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3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4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품목이 쓰일 프로젝트명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요청일자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클라이언트로부터 수주 받은 날짜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납기일자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클라이언트가 희망한 납기일자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현재일보다 이전으로 설정할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232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클라이언트가 요청한 특별 사항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EB8D3256-28F7-45AE-B9A7-9150FC173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11305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생산요청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생산요청관리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생산요청관리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274A818-4A8E-467A-9BD4-5AFE494A6119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D2578E-205F-4DB8-A24F-EAD8C6509D63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508123-2185-416C-B785-A161BD646FCC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1B8AD87-6BDA-4222-BDA0-BC9C10B30693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9426BB4-D31D-457F-9EAE-D1C6E6F255E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DDC804-1072-41D4-81DB-A615198FC43C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D716101-9607-42FF-8DDF-E88585773DB6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5C5F08D-9D70-4754-94E8-C3F5E4A847D1}"/>
              </a:ext>
            </a:extLst>
          </p:cNvPr>
          <p:cNvSpPr txBox="1"/>
          <p:nvPr/>
        </p:nvSpPr>
        <p:spPr>
          <a:xfrm>
            <a:off x="770965" y="22191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생산요청관리</a:t>
            </a:r>
          </a:p>
        </p:txBody>
      </p:sp>
    </p:spTree>
    <p:extLst>
      <p:ext uri="{BB962C8B-B14F-4D97-AF65-F5344CB8AC3E}">
        <p14:creationId xmlns:p14="http://schemas.microsoft.com/office/powerpoint/2010/main" val="2545625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0F5009-09AB-4473-9DF3-8D57453A5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82" y="1003686"/>
            <a:ext cx="7612436" cy="280033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794695B-4227-4A99-81B2-90E4CB5C3EC1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246BB4-2C26-4C6D-B116-EE6828A896C3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5D8093C-0296-477D-BABE-492A3D8E5ABC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61A179-0273-4F0F-A8E9-E77CAD1FC5F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309C49-FD18-4117-9D8C-BAEA85BDDE6E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420C54B-C46A-41F2-854A-8E161566FDE0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CEC13A0-6829-4A42-BD6D-CA23D70C77B2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D1F2417-3E8F-434B-8876-8202C3A4578F}"/>
              </a:ext>
            </a:extLst>
          </p:cNvPr>
          <p:cNvSpPr txBox="1"/>
          <p:nvPr/>
        </p:nvSpPr>
        <p:spPr>
          <a:xfrm>
            <a:off x="770965" y="221911"/>
            <a:ext cx="4501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생산계획관리 </a:t>
            </a:r>
            <a:r>
              <a:rPr lang="en-US" altLang="ko-KR" sz="2000" dirty="0"/>
              <a:t>-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DF1F21-0ED3-4C6C-A539-3DE2C0B7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81" y="4136227"/>
            <a:ext cx="7612435" cy="22640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28F0CFD-DA11-427A-8DAC-04C2562A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D156C0-C0B8-485E-BED4-58DF4C3A5A6B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50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98" y="1037223"/>
            <a:ext cx="6976109" cy="53963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270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사용자관리</a:t>
            </a:r>
            <a:r>
              <a:rPr lang="ko-KR" altLang="en-US" sz="2000" dirty="0"/>
              <a:t>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43FA2D-6189-43A3-A93B-130DD5F7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FFAD9C-E575-4E89-8190-68D19D2BC534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023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07888AC-6B9F-4E7D-B070-EB554C87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92" y="1545499"/>
            <a:ext cx="10034616" cy="3164413"/>
          </a:xfrm>
          <a:prstGeom prst="rect">
            <a:avLst/>
          </a:prstGeom>
        </p:spPr>
      </p:pic>
      <p:graphicFrame>
        <p:nvGraphicFramePr>
          <p:cNvPr id="5" name="표 21">
            <a:extLst>
              <a:ext uri="{FF2B5EF4-FFF2-40B4-BE49-F238E27FC236}">
                <a16:creationId xmlns:a16="http://schemas.microsoft.com/office/drawing/2014/main" id="{3274D096-F318-4775-B44C-05E7E548F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87636"/>
              </p:ext>
            </p:extLst>
          </p:nvPr>
        </p:nvGraphicFramePr>
        <p:xfrm>
          <a:off x="567412" y="4925976"/>
          <a:ext cx="11057176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생산계획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생산계획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생산계획 선택 후 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생산계획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생산계획월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5FB0AF2D-2BEA-4707-9355-90DEA70B0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213138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생산요청에 따른 생산계획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생산요청관리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생산계획관리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24EF823-0A71-4FF6-A3DB-0B2F8E612D1D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0EE75F-B096-48C9-99B0-09928F6323B6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DB7A29E-47FD-4956-B72A-06E975E68B28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F071CBB-2E2F-4410-B6BF-79D0222E0F89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EA8D270-3F53-491A-981A-F4F52FE3DB8B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0A69745-2C12-41C5-B28C-C4C9311E6E3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8F71736-42AA-45E9-9532-F824499A21E0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DB9EFE3-CD5B-40EB-B2BF-7E52CFF14757}"/>
              </a:ext>
            </a:extLst>
          </p:cNvPr>
          <p:cNvSpPr txBox="1"/>
          <p:nvPr/>
        </p:nvSpPr>
        <p:spPr>
          <a:xfrm>
            <a:off x="770965" y="22191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생산계획관리</a:t>
            </a:r>
          </a:p>
        </p:txBody>
      </p:sp>
    </p:spTree>
    <p:extLst>
      <p:ext uri="{BB962C8B-B14F-4D97-AF65-F5344CB8AC3E}">
        <p14:creationId xmlns:p14="http://schemas.microsoft.com/office/powerpoint/2010/main" val="213464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A9B663-9823-4B1A-B95A-3D013841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93" y="1946965"/>
            <a:ext cx="10034616" cy="1395382"/>
          </a:xfrm>
          <a:prstGeom prst="rect">
            <a:avLst/>
          </a:prstGeom>
        </p:spPr>
      </p:pic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1F050FBA-251A-4929-994D-B8D3A8088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74373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생산계획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생산요청관리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생산계획관리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8" name="표 21">
            <a:extLst>
              <a:ext uri="{FF2B5EF4-FFF2-40B4-BE49-F238E27FC236}">
                <a16:creationId xmlns:a16="http://schemas.microsoft.com/office/drawing/2014/main" id="{4B7483E4-031A-4433-AAF9-FE9CF2708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45558"/>
              </p:ext>
            </p:extLst>
          </p:nvPr>
        </p:nvGraphicFramePr>
        <p:xfrm>
          <a:off x="567411" y="4157308"/>
          <a:ext cx="5447906" cy="226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생산계획의 고유 번호로 사용자 입력 불가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 시 자동생성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생산계획을 수행할 월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생산계획을 내릴 품목 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 코드 옆 돋보기 버튼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232081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생산계획을 내릴 작업장 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 코드 옆 돋보기 버튼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E03892A-5849-403B-9037-918CB6A9A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428294"/>
              </p:ext>
            </p:extLst>
          </p:nvPr>
        </p:nvGraphicFramePr>
        <p:xfrm>
          <a:off x="6176684" y="4157308"/>
          <a:ext cx="5447905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3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4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생산계획을 내릴 계획수량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문자 입력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거래처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납기일자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클라이언트가 희망한 납기일자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현재일보다 이전으로 설정할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232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클라이언트가 요청한 특별 사항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5D9F260-33F9-4980-B307-F2D64798783F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F02857-593C-4CF5-981A-9604D95E0082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1E43BF9-6345-4465-806E-0A944B80C6EC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0FDC6CF-AE66-4CDE-A1BB-1FE9B451BB35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9500657-B8A3-46CA-B662-035F0B1828AF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EDD5B6-A9B7-480C-B889-6FB235AF249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D883FD-0983-4190-8FC1-41DAF2D3A8DC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C0C3606-239F-4607-B6C9-6F369DEBB4CF}"/>
              </a:ext>
            </a:extLst>
          </p:cNvPr>
          <p:cNvSpPr txBox="1"/>
          <p:nvPr/>
        </p:nvSpPr>
        <p:spPr>
          <a:xfrm>
            <a:off x="770965" y="22191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생산계획관리</a:t>
            </a:r>
          </a:p>
        </p:txBody>
      </p:sp>
    </p:spTree>
    <p:extLst>
      <p:ext uri="{BB962C8B-B14F-4D97-AF65-F5344CB8AC3E}">
        <p14:creationId xmlns:p14="http://schemas.microsoft.com/office/powerpoint/2010/main" val="578792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97DB6F-A137-4D07-94A1-E27E330C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72" y="1577678"/>
            <a:ext cx="5510213" cy="40829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B4AFA9B-944A-4C3C-9EB6-67D38C1EDCD1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A8B927-DD89-4B9E-8235-AEE88A726940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578923-8E11-45B6-8788-C2F1787866AE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94E08E-B462-4A3E-9A1E-1AB8D22D698A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362230E-BBDB-4B9B-8731-F11E1C0A971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891717E-920C-4569-BF33-3EC044398A3A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32ED1EA-1428-49D3-8F09-CE1BCDDDA6B0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03DD30-9099-464D-B9EB-D1ADE27CD20B}"/>
              </a:ext>
            </a:extLst>
          </p:cNvPr>
          <p:cNvSpPr txBox="1"/>
          <p:nvPr/>
        </p:nvSpPr>
        <p:spPr>
          <a:xfrm>
            <a:off x="770965" y="221911"/>
            <a:ext cx="6143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시유</a:t>
            </a:r>
            <a:r>
              <a:rPr lang="ko-KR" altLang="en-US" sz="2000" dirty="0"/>
              <a:t> 작업지시 생성 및 마감 </a:t>
            </a:r>
            <a:r>
              <a:rPr lang="en-US" altLang="ko-KR" sz="2000" dirty="0"/>
              <a:t>-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F65F2A-081F-4478-B452-A312C0F9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5" y="1506019"/>
            <a:ext cx="3762534" cy="42262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F7AC262-2572-4D39-85A3-ED2F998AB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3CBDA6-C21A-4E29-B5AC-9CAE0B4C24C3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655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E57BC7-ACA5-4B16-B3DB-1283BC90D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12" y="1511763"/>
            <a:ext cx="6403383" cy="4772495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31809B-6927-4B78-84F4-80FDA4D60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92114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작업계획에 따른 작업지시 생성 및 마감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시유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작업지시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5" name="표 21">
            <a:extLst>
              <a:ext uri="{FF2B5EF4-FFF2-40B4-BE49-F238E27FC236}">
                <a16:creationId xmlns:a16="http://schemas.microsoft.com/office/drawing/2014/main" id="{019B1C7E-42AB-4547-B328-6103A2EDF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811993"/>
              </p:ext>
            </p:extLst>
          </p:nvPr>
        </p:nvGraphicFramePr>
        <p:xfrm>
          <a:off x="7228188" y="1881250"/>
          <a:ext cx="4396400" cy="403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6400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생산계획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추가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작업지시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편집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작업지시 선택 후 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삭제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작업지시 삭제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마감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현장 마감된 건에 대하여 작업지시 마감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마감 취소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마감된 건에 대하여 작업지시 마감 취소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셀 클릭 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그리드뷰에서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각 항목 클릭 시 작업지시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그리드뷰에서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 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생산계획에 내려진 작업지시 필터링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5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생산계획월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0744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AA447F2-EF09-4DC7-91AD-D6603E682E16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603D57-D71A-4AE3-9ECC-B7522D9B5E1F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20FC297-F650-4323-B56F-E7D93CAADBC9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A52EE73-5DB3-4C49-B25E-8BEBB4CD0A5D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5BB654-7F0D-405C-9F3D-22A73174F16E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F4B279-A6CD-48A7-A3F7-BE14143144EE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9B9472-FC13-4C28-A419-B18F4B4D3515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B8A280-61A3-458A-95C1-21E4F287593B}"/>
              </a:ext>
            </a:extLst>
          </p:cNvPr>
          <p:cNvSpPr txBox="1"/>
          <p:nvPr/>
        </p:nvSpPr>
        <p:spPr>
          <a:xfrm>
            <a:off x="770965" y="221911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시유</a:t>
            </a:r>
            <a:r>
              <a:rPr lang="ko-KR" altLang="en-US" sz="2000" dirty="0"/>
              <a:t> 작업지시 생성 및 마감</a:t>
            </a:r>
          </a:p>
        </p:txBody>
      </p:sp>
    </p:spTree>
    <p:extLst>
      <p:ext uri="{BB962C8B-B14F-4D97-AF65-F5344CB8AC3E}">
        <p14:creationId xmlns:p14="http://schemas.microsoft.com/office/powerpoint/2010/main" val="965458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B4FEAE-7FDF-45B5-B168-FA41E2A6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12" y="1511763"/>
            <a:ext cx="4251511" cy="5106435"/>
          </a:xfrm>
          <a:prstGeom prst="rect">
            <a:avLst/>
          </a:prstGeom>
        </p:spPr>
      </p:pic>
      <p:graphicFrame>
        <p:nvGraphicFramePr>
          <p:cNvPr id="6" name="표 21">
            <a:extLst>
              <a:ext uri="{FF2B5EF4-FFF2-40B4-BE49-F238E27FC236}">
                <a16:creationId xmlns:a16="http://schemas.microsoft.com/office/drawing/2014/main" id="{BE7C4952-665C-464A-ABC6-D9F367FBB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475941"/>
              </p:ext>
            </p:extLst>
          </p:nvPr>
        </p:nvGraphicFramePr>
        <p:xfrm>
          <a:off x="6176682" y="2369785"/>
          <a:ext cx="5447906" cy="2972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작업지시의 고유 번호로 사용자 입력 불가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 시 자동생성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작업지시를 내릴 품목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작업지시를 내릴 작업장 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 코드 옆 돋보기 버튼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232081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작업지시를 내릴 수량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문자 입력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작업지시를 내릴 일시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32216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8625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F550257-CCD0-4FA4-B77D-A1409D6E2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57747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작업계획에 따른 작업지시 생성 및 마감 입력필드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시유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작업지시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1C463D3C-1360-4B1B-B467-1F6C2EE43C50}"/>
              </a:ext>
            </a:extLst>
          </p:cNvPr>
          <p:cNvSpPr/>
          <p:nvPr/>
        </p:nvSpPr>
        <p:spPr>
          <a:xfrm>
            <a:off x="567412" y="3855890"/>
            <a:ext cx="4251511" cy="2392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F403742-3356-4098-8D0A-1599999344A8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6F237C-9092-4E92-9EF8-078752B86E01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E7B80A-5A52-44AE-9ADF-C30BC874E928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F257E25-0A4E-4353-9F43-9045C9603035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8151F84-4D34-4C67-A878-551D2DDCC9EB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39AC424-9F54-45DF-945A-7B85DC83375A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71CE5B-CC23-46C0-A2F3-CBE4D64139FD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6A46ACC-3C79-4A95-B322-CF749398E7D3}"/>
              </a:ext>
            </a:extLst>
          </p:cNvPr>
          <p:cNvSpPr txBox="1"/>
          <p:nvPr/>
        </p:nvSpPr>
        <p:spPr>
          <a:xfrm>
            <a:off x="770965" y="221911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시유</a:t>
            </a:r>
            <a:r>
              <a:rPr lang="ko-KR" altLang="en-US" sz="2000" dirty="0"/>
              <a:t> 작업지시 생성 및 마감</a:t>
            </a:r>
          </a:p>
        </p:txBody>
      </p:sp>
    </p:spTree>
    <p:extLst>
      <p:ext uri="{BB962C8B-B14F-4D97-AF65-F5344CB8AC3E}">
        <p14:creationId xmlns:p14="http://schemas.microsoft.com/office/powerpoint/2010/main" val="249684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D59AB9A-E160-4882-BA6F-830F840CE508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8E55A8-6DA3-4427-9AED-69390FC2C422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406A172-1532-45EF-802B-66E70C2B0C1C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1BD9DF-B9AA-4D2D-B686-C79AC44024E8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6815768-F8A5-4436-8C54-CA32ECA7B28F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5804B1-F011-4148-A2D1-14B2752E784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4E4A09-A653-4238-A0B9-2B5D85B6DC4B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10C48E-B9C4-4A93-A51D-326A05C41776}"/>
              </a:ext>
            </a:extLst>
          </p:cNvPr>
          <p:cNvSpPr txBox="1"/>
          <p:nvPr/>
        </p:nvSpPr>
        <p:spPr>
          <a:xfrm>
            <a:off x="770965" y="221911"/>
            <a:ext cx="5540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작업지시 생성 및 마감 </a:t>
            </a:r>
            <a:r>
              <a:rPr lang="en-US" altLang="ko-KR" sz="2000" dirty="0"/>
              <a:t>-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1857FFE-FFA2-49C7-B48E-936AB4E1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095" y="1506019"/>
            <a:ext cx="3762534" cy="42262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AD84A2-2D6F-4579-AF76-077FC80E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72" y="1577678"/>
            <a:ext cx="5510213" cy="408291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51982C0-AC43-4F9B-8E23-B0285B29E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07BF88-FE00-4C85-9F80-7F0DED7CBD85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685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CE5AE7-1743-4ACF-B84B-CB75F747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92" y="1545499"/>
            <a:ext cx="10034616" cy="3164413"/>
          </a:xfrm>
          <a:prstGeom prst="rect">
            <a:avLst/>
          </a:prstGeom>
        </p:spPr>
      </p:pic>
      <p:graphicFrame>
        <p:nvGraphicFramePr>
          <p:cNvPr id="5" name="표 3">
            <a:extLst>
              <a:ext uri="{FF2B5EF4-FFF2-40B4-BE49-F238E27FC236}">
                <a16:creationId xmlns:a16="http://schemas.microsoft.com/office/drawing/2014/main" id="{6998D154-4324-4E28-B2EC-D8A4FC41B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732779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단독적 작업지시 생성 및 마감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작업지시 생성 및 마감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6" name="표 21">
            <a:extLst>
              <a:ext uri="{FF2B5EF4-FFF2-40B4-BE49-F238E27FC236}">
                <a16:creationId xmlns:a16="http://schemas.microsoft.com/office/drawing/2014/main" id="{1EBB5533-5C91-473D-B44A-3DFE7D7CE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72284"/>
              </p:ext>
            </p:extLst>
          </p:nvPr>
        </p:nvGraphicFramePr>
        <p:xfrm>
          <a:off x="567412" y="4925976"/>
          <a:ext cx="1105717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생산계획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추가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작업지시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편집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작업지시 선택 후 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삭제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작업지시 삭제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마감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현장 마감된 건에 대하여 작업지시 마감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마감 취소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마감된 건에 대하여 작업지시 마감 취소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일자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A78FCB1-53B0-4019-9026-01C28FD1E525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B4018C-D216-4462-866B-B34CC5E766F7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D400FFD-1BDE-4699-B416-44454B91F0AA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40A410C-4B5E-49B3-8C4C-841A063C7528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CB8857-6B10-4706-A4A0-9D79DB54D2F0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59DCA71-0C04-430E-B987-D70A21D6D50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DFA9D36-0642-41BC-AEE4-FE7D0DDC328E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5059C6-76D3-456B-8824-C9F5A51ED488}"/>
              </a:ext>
            </a:extLst>
          </p:cNvPr>
          <p:cNvSpPr txBox="1"/>
          <p:nvPr/>
        </p:nvSpPr>
        <p:spPr>
          <a:xfrm>
            <a:off x="770965" y="221911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작업지시 생성 및 마감</a:t>
            </a:r>
          </a:p>
        </p:txBody>
      </p:sp>
    </p:spTree>
    <p:extLst>
      <p:ext uri="{BB962C8B-B14F-4D97-AF65-F5344CB8AC3E}">
        <p14:creationId xmlns:p14="http://schemas.microsoft.com/office/powerpoint/2010/main" val="1013365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6B5A51-A22F-419E-B213-025326C97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37921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작업지시 생성 및 마감 입력 필드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작업지시 생성 및 마감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B5FE80E-B04D-4D77-B455-1CD84F9D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92" y="1959600"/>
            <a:ext cx="10034616" cy="1382747"/>
          </a:xfrm>
          <a:prstGeom prst="rect">
            <a:avLst/>
          </a:prstGeom>
        </p:spPr>
      </p:pic>
      <p:graphicFrame>
        <p:nvGraphicFramePr>
          <p:cNvPr id="8" name="표 21">
            <a:extLst>
              <a:ext uri="{FF2B5EF4-FFF2-40B4-BE49-F238E27FC236}">
                <a16:creationId xmlns:a16="http://schemas.microsoft.com/office/drawing/2014/main" id="{3354681F-6F9A-4EAC-89D8-BB74B5F12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18280"/>
              </p:ext>
            </p:extLst>
          </p:nvPr>
        </p:nvGraphicFramePr>
        <p:xfrm>
          <a:off x="567411" y="4157308"/>
          <a:ext cx="5447906" cy="226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작업지시의 고유 번호로 사용자 입력 불가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 시 자동생성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작업지시를 내릴 품목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입력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작업지시를 내릴  공정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 코드 옆 돋보기 버튼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232081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작업지시를 내릴 작업장 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 코드 옆 돋보기 버튼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13E4908-C409-4BCB-89F8-CF31C0836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870532"/>
              </p:ext>
            </p:extLst>
          </p:nvPr>
        </p:nvGraphicFramePr>
        <p:xfrm>
          <a:off x="6176684" y="4157308"/>
          <a:ext cx="544790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3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4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작업지시를 내릴 수량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0,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문자 입력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작업지시를 내릴 일시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23208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6F7609B-5DD2-457D-9EA5-1928FD4AE7B3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756579-8401-4F1A-830B-2426F828EE6C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DAAE067-DF74-4871-83EE-24EA0AA04E40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B32BA3D-C04F-48E2-A750-6D19890DFF14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E4234BC-C83F-450F-9D04-6FDB6901438C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53CAEF7-1764-4997-8603-A7AB82BDB4B4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8D53E7-5180-406F-A2FC-3490C1A738CD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C6890D6-5A51-467B-9B14-28EE57713695}"/>
              </a:ext>
            </a:extLst>
          </p:cNvPr>
          <p:cNvSpPr txBox="1"/>
          <p:nvPr/>
        </p:nvSpPr>
        <p:spPr>
          <a:xfrm>
            <a:off x="770965" y="221911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작업지시 생성 및 마감</a:t>
            </a:r>
          </a:p>
        </p:txBody>
      </p:sp>
    </p:spTree>
    <p:extLst>
      <p:ext uri="{BB962C8B-B14F-4D97-AF65-F5344CB8AC3E}">
        <p14:creationId xmlns:p14="http://schemas.microsoft.com/office/powerpoint/2010/main" val="3262234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C2C814-33FB-458F-BDA6-96AA900E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46" y="1892467"/>
            <a:ext cx="8570907" cy="307306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B5AE5DB-89D5-45CD-9EAA-BEACBB2A8CDB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7AC4A6-2DB2-44F7-880B-534DDB92750A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EBA6A9-7BFC-4A10-8DF4-2A9A1EEA5428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279C98-2C57-48F1-A23D-86EE53227D73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696C39A-7026-4A45-B8E8-269E5394A728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07DE9E0-DFD3-402F-A833-A20D8F171654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7EB414-AF9F-444D-A311-1E70128FA2AE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FA4932B-D837-4D2A-9381-D8C95903C684}"/>
              </a:ext>
            </a:extLst>
          </p:cNvPr>
          <p:cNvSpPr txBox="1"/>
          <p:nvPr/>
        </p:nvSpPr>
        <p:spPr>
          <a:xfrm>
            <a:off x="770965" y="221911"/>
            <a:ext cx="4240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완제품 입고리스트 </a:t>
            </a:r>
            <a:r>
              <a:rPr lang="en-US" altLang="ko-KR" sz="2000" dirty="0"/>
              <a:t>- </a:t>
            </a:r>
            <a:r>
              <a:rPr lang="ko-KR" altLang="en-US" sz="2000" dirty="0"/>
              <a:t>테이블 명세서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877E625-2C64-4E01-88EC-848B7D82E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9E4C8D-D3A6-4D9C-93FD-15C9FC0DCFD1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627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B2EE54-F008-4C12-A26D-B92FE2BF8307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완제품 입고리스트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완제품 입고리스트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D851D3-EC99-4B73-A623-44C50A84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91" y="1545499"/>
            <a:ext cx="10034615" cy="3089254"/>
          </a:xfrm>
          <a:prstGeom prst="rect">
            <a:avLst/>
          </a:prstGeom>
        </p:spPr>
      </p:pic>
      <p:graphicFrame>
        <p:nvGraphicFramePr>
          <p:cNvPr id="6" name="표 21">
            <a:extLst>
              <a:ext uri="{FF2B5EF4-FFF2-40B4-BE49-F238E27FC236}">
                <a16:creationId xmlns:a16="http://schemas.microsoft.com/office/drawing/2014/main" id="{4EF98122-FBE1-45C0-8F51-4DAB8FCE0C4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925976"/>
          <a:ext cx="11057176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입고리스트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생산일자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작업지시번호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145CCEF3-FBA4-48E6-9EEB-EAC6674377E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6E693B-00BC-452D-AC09-8629DA3F3427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E213217-27AE-4947-8081-702C7B772A81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283CF8C-3279-4667-BBF7-911C04D52C54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C8BBCB0-F131-44E7-BBDD-C0739BBB663F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A7C4012-5016-4561-BD72-E9D294F7E547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027937B-FF04-40A6-806B-C37C8F256232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576F38-D399-4E13-BE9F-7ECA9E0C0F05}"/>
              </a:ext>
            </a:extLst>
          </p:cNvPr>
          <p:cNvSpPr txBox="1"/>
          <p:nvPr/>
        </p:nvSpPr>
        <p:spPr>
          <a:xfrm>
            <a:off x="770965" y="221911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완제품 입고리스트</a:t>
            </a:r>
          </a:p>
        </p:txBody>
      </p:sp>
    </p:spTree>
    <p:extLst>
      <p:ext uri="{BB962C8B-B14F-4D97-AF65-F5344CB8AC3E}">
        <p14:creationId xmlns:p14="http://schemas.microsoft.com/office/powerpoint/2010/main" val="91571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65" y="1554261"/>
            <a:ext cx="8199069" cy="268697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431030"/>
          <a:ext cx="11057176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ea typeface="+mn-lt"/>
                        <a:cs typeface="+mn-lt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사용자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사용자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사용자 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사용자 삭제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5. </a:t>
                      </a:r>
                      <a:r>
                        <a:rPr lang="ko-KR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  <a:endParaRPr lang="ko-KR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+mn-lt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6. </a:t>
                      </a: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비밀번호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변경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: </a:t>
                      </a: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된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사용자의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비밀번호를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</a:t>
                      </a: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ID와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같게</a:t>
                      </a:r>
                      <a:r>
                        <a:rPr lang="en-US" altLang="ko-KR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baseline="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변경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사원명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6790981-A373-48FC-BF60-DE5E52BC2D0B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사용자관리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사용자관리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사용자관리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38375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5129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시간대별 실적조회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BD0661-A000-40EF-95E2-3D1A70AB1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"/>
          <a:stretch/>
        </p:blipFill>
        <p:spPr>
          <a:xfrm>
            <a:off x="333300" y="1356050"/>
            <a:ext cx="7569129" cy="39625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E67D4B-8B5B-4CF8-A1A6-646F25E8C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309" y="1356050"/>
            <a:ext cx="3931113" cy="36158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170D69-D424-4D90-BDF1-106A2650C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58A947-87C4-4172-B201-3664F3D0602A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49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6790981-A373-48FC-BF60-DE5E52BC2D0B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시간대별 실적조회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시간대별 실적조회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92CADA0C-BF90-4A70-8800-ED20E8261F58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853293"/>
          <a:ext cx="1105717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시간대별 실적조회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생산일자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작업지시번호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6A5B8D7-CC93-48DC-8187-C167E9DFB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1" t="2020" r="2157" b="41710"/>
          <a:stretch/>
        </p:blipFill>
        <p:spPr>
          <a:xfrm>
            <a:off x="883603" y="1507168"/>
            <a:ext cx="10156309" cy="319808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85C75B-3BD4-418F-B51F-4C3A42BD3B9C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C8AA1D-F9E1-4329-BCD4-0A05181F6F1E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EE219A1-D96F-4D12-AA91-432EC6FE9A6C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050FF3-43FD-43A0-9182-ECF6F2DD59C1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A95CA2-C961-4986-AC6A-F67F0D73292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28F380-A876-45E7-AE26-3AFB11F49D03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B4BB07-894B-40ED-BD44-E792510AEAB0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AA2125-3436-4788-9A52-79F38376ACB7}"/>
              </a:ext>
            </a:extLst>
          </p:cNvPr>
          <p:cNvSpPr txBox="1"/>
          <p:nvPr/>
        </p:nvSpPr>
        <p:spPr>
          <a:xfrm>
            <a:off x="770965" y="221911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시간대별 실적조회</a:t>
            </a:r>
          </a:p>
        </p:txBody>
      </p:sp>
    </p:spTree>
    <p:extLst>
      <p:ext uri="{BB962C8B-B14F-4D97-AF65-F5344CB8AC3E}">
        <p14:creationId xmlns:p14="http://schemas.microsoft.com/office/powerpoint/2010/main" val="3623101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1615760" y="4791219"/>
          <a:ext cx="9118834" cy="1257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04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527833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4540397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X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시간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(24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시간 기준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오전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오전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Y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생산량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개수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현장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POP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에서 실적이 등록된 시간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을 기준으로 생산량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88962630-CAAD-4D98-A043-133B24E2C820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시간대별 실적조회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차트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시간대별 실적조회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F234CA3-636C-455D-BE3A-D31A70BEE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9" t="72364" r="6713" b="1333"/>
          <a:stretch/>
        </p:blipFill>
        <p:spPr>
          <a:xfrm>
            <a:off x="564885" y="1678326"/>
            <a:ext cx="11057176" cy="25748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5BC986-0A4E-42C4-BBF2-A96AA413F5BA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7E7E75-5C74-4E9C-BDF3-B12330766BD4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129E12-AA0E-4283-8789-32BE2BAE5883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3D10B9-370D-455D-996F-271AF6289EA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2881B1-62B3-4DDE-B046-380E0ADB799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5A0E04-C51B-4EF0-9FAC-BF209ACF73C4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5857DC7-AE02-487B-9476-324F136710E7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2D93701-CC8A-4244-A659-A9C623F6FEF5}"/>
              </a:ext>
            </a:extLst>
          </p:cNvPr>
          <p:cNvSpPr txBox="1"/>
          <p:nvPr/>
        </p:nvSpPr>
        <p:spPr>
          <a:xfrm>
            <a:off x="770965" y="221911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시간대별 실적조회</a:t>
            </a:r>
          </a:p>
        </p:txBody>
      </p:sp>
    </p:spTree>
    <p:extLst>
      <p:ext uri="{BB962C8B-B14F-4D97-AF65-F5344CB8AC3E}">
        <p14:creationId xmlns:p14="http://schemas.microsoft.com/office/powerpoint/2010/main" val="1182924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616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일별 생산현황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FB14DE-E4F7-48BB-ADCB-AC0CB6A4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99" y="1855713"/>
            <a:ext cx="7692823" cy="27582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97A418-1167-4156-8E26-B9C7EDA9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809" y="1792152"/>
            <a:ext cx="2954061" cy="41291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284D358-EB1A-4EB7-90CE-3291EB930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0D00DF-A58E-470C-AC8C-03E16CA34B25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101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85C75B-3BD4-418F-B51F-4C3A42BD3B9C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C8AA1D-F9E1-4329-BCD4-0A05181F6F1E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EE219A1-D96F-4D12-AA91-432EC6FE9A6C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050FF3-43FD-43A0-9182-ECF6F2DD59C1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A95CA2-C961-4986-AC6A-F67F0D73292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28F380-A876-45E7-AE26-3AFB11F49D03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B4BB07-894B-40ED-BD44-E792510AEAB0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AA2125-3436-4788-9A52-79F38376ACB7}"/>
              </a:ext>
            </a:extLst>
          </p:cNvPr>
          <p:cNvSpPr txBox="1"/>
          <p:nvPr/>
        </p:nvSpPr>
        <p:spPr>
          <a:xfrm>
            <a:off x="770965" y="221911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일별 생산현황</a:t>
            </a:r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2E6E1A88-2CC1-4730-8B03-4026A4CE3B38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일별 생산현황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일별 생산현황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15" name="표 21">
            <a:extLst>
              <a:ext uri="{FF2B5EF4-FFF2-40B4-BE49-F238E27FC236}">
                <a16:creationId xmlns:a16="http://schemas.microsoft.com/office/drawing/2014/main" id="{E96E43CA-4BEC-4A68-BE86-6623DE202AC4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987517"/>
          <a:ext cx="11057176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일별 생산현황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생산일자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작업지시번호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0997A88-39E6-49AE-9115-0D3471218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0" t="3434" b="47422"/>
          <a:stretch/>
        </p:blipFill>
        <p:spPr>
          <a:xfrm>
            <a:off x="748156" y="1484850"/>
            <a:ext cx="10782650" cy="33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84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5BC986-0A4E-42C4-BBF2-A96AA413F5BA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7E7E75-5C74-4E9C-BDF3-B12330766BD4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129E12-AA0E-4283-8789-32BE2BAE5883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3D10B9-370D-455D-996F-271AF6289EA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2881B1-62B3-4DDE-B046-380E0ADB799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5A0E04-C51B-4EF0-9FAC-BF209ACF73C4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5857DC7-AE02-487B-9476-324F136710E7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9EBEE5-2959-449A-94B2-A71EFFBADBA6}"/>
              </a:ext>
            </a:extLst>
          </p:cNvPr>
          <p:cNvSpPr txBox="1"/>
          <p:nvPr/>
        </p:nvSpPr>
        <p:spPr>
          <a:xfrm>
            <a:off x="770965" y="221911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일별 생산현황</a:t>
            </a:r>
          </a:p>
        </p:txBody>
      </p:sp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9C5EE21F-CB4C-4C35-B222-BBD354DE989B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일별 생산현황 데이터 정보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일별 생산현황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10DB079E-886B-4B69-BE7B-FFBC893FC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0" t="26343" b="47422"/>
          <a:stretch/>
        </p:blipFill>
        <p:spPr>
          <a:xfrm>
            <a:off x="748156" y="1510636"/>
            <a:ext cx="10782650" cy="1786855"/>
          </a:xfrm>
          <a:prstGeom prst="rect">
            <a:avLst/>
          </a:prstGeom>
        </p:spPr>
      </p:pic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id="{351CB8BA-5279-4715-A361-0B4959A1C7CF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3483013"/>
          <a:ext cx="5447906" cy="3080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500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801923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317483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4125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50866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생산이 시작된 일자 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YYYY-mm-DD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50866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생산에 대한 작업지시번호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41258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생산에 대한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공정명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  <a:tr h="41258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생산하는 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43826"/>
                  </a:ext>
                </a:extLst>
              </a:tr>
              <a:tr h="41258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제품코드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제품명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생산하는 제품의 코드번호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제품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997914"/>
                  </a:ext>
                </a:extLst>
              </a:tr>
              <a:tr h="41258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계획수량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생산계획 단계에서 입력한 수량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345155"/>
                  </a:ext>
                </a:extLst>
              </a:tr>
            </a:tbl>
          </a:graphicData>
        </a:graphic>
      </p:graphicFrame>
      <p:graphicFrame>
        <p:nvGraphicFramePr>
          <p:cNvPr id="28" name="표 21">
            <a:extLst>
              <a:ext uri="{FF2B5EF4-FFF2-40B4-BE49-F238E27FC236}">
                <a16:creationId xmlns:a16="http://schemas.microsoft.com/office/drawing/2014/main" id="{18AA041C-71F1-4AF6-B006-FECDD00E55D4}"/>
              </a:ext>
            </a:extLst>
          </p:cNvPr>
          <p:cNvGraphicFramePr>
            <a:graphicFrameLocks noGrp="1"/>
          </p:cNvGraphicFramePr>
          <p:nvPr/>
        </p:nvGraphicFramePr>
        <p:xfrm>
          <a:off x="6139481" y="3483014"/>
          <a:ext cx="5447906" cy="3080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1913641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2309163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현재 생산한 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달성률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생산량의 목표 달성 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생산수량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계획수량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 * 100 (%)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생산이 시작된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생산이 종료된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현재 생산중일 경우 공백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443826"/>
                  </a:ext>
                </a:extLst>
              </a:tr>
              <a:tr h="49702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생산을 위해 작업장이 가동된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현재 생산중일 경우 공백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997914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시간당생산량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생산량을 시간당으로 계산한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현재 생산중일 경우 공백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345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577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일별 불량률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FB14DE-E4F7-48BB-ADCB-AC0CB6A4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99" y="1855713"/>
            <a:ext cx="7692823" cy="27582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A97A418-1167-4156-8E26-B9C7EDA9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809" y="1792152"/>
            <a:ext cx="2954061" cy="41291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1ED194-D3FC-42EA-A070-A44C1BA5F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3B1B6A-D582-4302-957D-708C660D5E9D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069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85C75B-3BD4-418F-B51F-4C3A42BD3B9C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C8AA1D-F9E1-4329-BCD4-0A05181F6F1E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EE219A1-D96F-4D12-AA91-432EC6FE9A6C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050FF3-43FD-43A0-9182-ECF6F2DD59C1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A95CA2-C961-4986-AC6A-F67F0D73292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28F380-A876-45E7-AE26-3AFB11F49D03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B4BB07-894B-40ED-BD44-E792510AEAB0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AA2125-3436-4788-9A52-79F38376ACB7}"/>
              </a:ext>
            </a:extLst>
          </p:cNvPr>
          <p:cNvSpPr txBox="1"/>
          <p:nvPr/>
        </p:nvSpPr>
        <p:spPr>
          <a:xfrm>
            <a:off x="770965" y="221911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일별 불량률</a:t>
            </a:r>
          </a:p>
        </p:txBody>
      </p:sp>
      <p:graphicFrame>
        <p:nvGraphicFramePr>
          <p:cNvPr id="18" name="표 3">
            <a:extLst>
              <a:ext uri="{FF2B5EF4-FFF2-40B4-BE49-F238E27FC236}">
                <a16:creationId xmlns:a16="http://schemas.microsoft.com/office/drawing/2014/main" id="{DF609D57-E2D7-4AEF-80C1-29ECD86B8839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일별 불량률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조회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일별 불량률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C738F75F-F7A2-4695-8A5C-376EFE521F5B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987517"/>
          <a:ext cx="1105717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일별 불량률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선택한 생산일자에 대한 데이터의 각 항목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컬럼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별 집계 출력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생산일자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공정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작업지시번호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5C1DF527-924B-42B6-B49B-422251474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t="3796" b="52783"/>
          <a:stretch/>
        </p:blipFill>
        <p:spPr>
          <a:xfrm>
            <a:off x="1294399" y="1552865"/>
            <a:ext cx="9574420" cy="3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403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5BC986-0A4E-42C4-BBF2-A96AA413F5BA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7E7E75-5C74-4E9C-BDF3-B12330766BD4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129E12-AA0E-4283-8789-32BE2BAE5883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3D10B9-370D-455D-996F-271AF6289EA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2881B1-62B3-4DDE-B046-380E0ADB799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5A0E04-C51B-4EF0-9FAC-BF209ACF73C4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5857DC7-AE02-487B-9476-324F136710E7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9EBEE5-2959-449A-94B2-A71EFFBADBA6}"/>
              </a:ext>
            </a:extLst>
          </p:cNvPr>
          <p:cNvSpPr txBox="1"/>
          <p:nvPr/>
        </p:nvSpPr>
        <p:spPr>
          <a:xfrm>
            <a:off x="770965" y="221911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일별 불량률</a:t>
            </a:r>
          </a:p>
        </p:txBody>
      </p:sp>
      <p:graphicFrame>
        <p:nvGraphicFramePr>
          <p:cNvPr id="16" name="표 3">
            <a:extLst>
              <a:ext uri="{FF2B5EF4-FFF2-40B4-BE49-F238E27FC236}">
                <a16:creationId xmlns:a16="http://schemas.microsoft.com/office/drawing/2014/main" id="{2E348102-6012-441A-80E0-0A7BBB44E7C5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일별 불량률 차트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일별 불량률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BDC69999-BEA0-4021-A270-CCAE423A36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3" t="66067" b="1280"/>
          <a:stretch/>
        </p:blipFill>
        <p:spPr>
          <a:xfrm>
            <a:off x="1017562" y="1594814"/>
            <a:ext cx="9574420" cy="2441195"/>
          </a:xfrm>
          <a:prstGeom prst="rect">
            <a:avLst/>
          </a:prstGeom>
        </p:spPr>
      </p:pic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B2A7F9EB-F331-40E6-847B-2EAB185E6275}"/>
              </a:ext>
            </a:extLst>
          </p:cNvPr>
          <p:cNvGraphicFramePr>
            <a:graphicFrameLocks noGrp="1"/>
          </p:cNvGraphicFramePr>
          <p:nvPr/>
        </p:nvGraphicFramePr>
        <p:xfrm>
          <a:off x="1615760" y="4791219"/>
          <a:ext cx="9118834" cy="1590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04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527833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4540397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23653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X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조회한 일자 중 데이터가 존재하는 일자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Y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축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좌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수량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개수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하늘색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상품량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주황색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하품량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919397"/>
                  </a:ext>
                </a:extLst>
              </a:tr>
              <a:tr h="388974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Y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축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우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불량률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하품량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생산량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 100   (*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생산량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=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상품량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+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하품량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506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36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비가동</a:t>
            </a:r>
            <a:r>
              <a:rPr lang="ko-KR" altLang="en-US" sz="2000" dirty="0"/>
              <a:t> 이력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2E070A-8EAE-41C4-A782-974E2B957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" t="-5442" r="-112" b="-10720"/>
          <a:stretch/>
        </p:blipFill>
        <p:spPr>
          <a:xfrm>
            <a:off x="431904" y="1828801"/>
            <a:ext cx="7487303" cy="33555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E3C74F-D1F2-4A64-B821-DBE11CAA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447" y="2038524"/>
            <a:ext cx="3735311" cy="19714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6D55A0-F8FC-4601-B306-23FEBA37A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1242F3-CA94-45B3-9096-D7BF17C5D3D8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14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1" y="4157308"/>
          <a:ext cx="5447906" cy="2276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2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5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889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ID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사용자의 고유 번호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중복 불가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479557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사용자의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47145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사용자가 속한 그룹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기본공정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사용자가 속한 공정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32028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5CF9E8C-1F21-47EF-98F2-25DDA9C03B85}"/>
              </a:ext>
            </a:extLst>
          </p:cNvPr>
          <p:cNvGraphicFramePr>
            <a:graphicFrameLocks noGrp="1"/>
          </p:cNvGraphicFramePr>
          <p:nvPr/>
        </p:nvGraphicFramePr>
        <p:xfrm>
          <a:off x="6176684" y="4157308"/>
          <a:ext cx="54479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103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406834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1596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IP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보안 적용여부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사용자의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IP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보안 적용여부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3CE2ADDC-6524-4960-B4E2-2985929F6A70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사용자관리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사용자관리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26" y="1865535"/>
            <a:ext cx="10344150" cy="17907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사용자관리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4547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85C75B-3BD4-418F-B51F-4C3A42BD3B9C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C8AA1D-F9E1-4329-BCD4-0A05181F6F1E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EE219A1-D96F-4D12-AA91-432EC6FE9A6C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050FF3-43FD-43A0-9182-ECF6F2DD59C1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A95CA2-C961-4986-AC6A-F67F0D73292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28F380-A876-45E7-AE26-3AFB11F49D03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B4BB07-894B-40ED-BD44-E792510AEAB0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AA2125-3436-4788-9A52-79F38376ACB7}"/>
              </a:ext>
            </a:extLst>
          </p:cNvPr>
          <p:cNvSpPr txBox="1"/>
          <p:nvPr/>
        </p:nvSpPr>
        <p:spPr>
          <a:xfrm>
            <a:off x="770965" y="221911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비가동</a:t>
            </a:r>
            <a:r>
              <a:rPr lang="ko-KR" altLang="en-US" sz="2000" dirty="0"/>
              <a:t> 이력</a:t>
            </a:r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07944EB8-8DB2-4762-9823-CA34E84B7351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비가동이력 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비가동이력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5BC9E8CF-CAC6-4FAD-9AFF-EDEE3BE60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6" t="3385" b="36879"/>
          <a:stretch/>
        </p:blipFill>
        <p:spPr>
          <a:xfrm>
            <a:off x="1971412" y="1459032"/>
            <a:ext cx="8037405" cy="3222025"/>
          </a:xfrm>
          <a:prstGeom prst="rect">
            <a:avLst/>
          </a:prstGeom>
        </p:spPr>
      </p:pic>
      <p:graphicFrame>
        <p:nvGraphicFramePr>
          <p:cNvPr id="17" name="표 21">
            <a:extLst>
              <a:ext uri="{FF2B5EF4-FFF2-40B4-BE49-F238E27FC236}">
                <a16:creationId xmlns:a16="http://schemas.microsoft.com/office/drawing/2014/main" id="{B4BEF692-BCFE-447D-8208-2845A2C2F465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796155"/>
          <a:ext cx="1105717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비가동이력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비가동이력의 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비가동이력 삭제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저장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후 입력 정보 저장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취소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 취소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비가동일자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4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5BC986-0A4E-42C4-BBF2-A96AA413F5BA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7E7E75-5C74-4E9C-BDF3-B12330766BD4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129E12-AA0E-4283-8789-32BE2BAE5883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3D10B9-370D-455D-996F-271AF6289EA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2881B1-62B3-4DDE-B046-380E0ADB799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C5A0E04-C51B-4EF0-9FAC-BF209ACF73C4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5857DC7-AE02-487B-9476-324F136710E7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9EBEE5-2959-449A-94B2-A71EFFBADBA6}"/>
              </a:ext>
            </a:extLst>
          </p:cNvPr>
          <p:cNvSpPr txBox="1"/>
          <p:nvPr/>
        </p:nvSpPr>
        <p:spPr>
          <a:xfrm>
            <a:off x="770965" y="221911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비가동</a:t>
            </a:r>
            <a:r>
              <a:rPr lang="ko-KR" altLang="en-US" sz="2000" dirty="0"/>
              <a:t> 이력</a:t>
            </a:r>
          </a:p>
        </p:txBody>
      </p:sp>
      <p:graphicFrame>
        <p:nvGraphicFramePr>
          <p:cNvPr id="25" name="표 21">
            <a:extLst>
              <a:ext uri="{FF2B5EF4-FFF2-40B4-BE49-F238E27FC236}">
                <a16:creationId xmlns:a16="http://schemas.microsoft.com/office/drawing/2014/main" id="{FB805099-51D7-4964-A16F-ED8E6B24A5EB}"/>
              </a:ext>
            </a:extLst>
          </p:cNvPr>
          <p:cNvGraphicFramePr>
            <a:graphicFrameLocks noGrp="1"/>
          </p:cNvGraphicFramePr>
          <p:nvPr/>
        </p:nvGraphicFramePr>
        <p:xfrm>
          <a:off x="385894" y="4157309"/>
          <a:ext cx="5629424" cy="1965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921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55945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04045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276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2763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비가동시작시간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비가동의 시작 일시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76448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비가동종료시간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비가동의 해제 일시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현재 비가동중인 경우 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1990-01-01 00:00:00 </a:t>
                      </a:r>
                    </a:p>
                    <a:p>
                      <a:pPr latinLnBrk="1"/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으로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546058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비가동시간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비가동종료시간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비가동시작시간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을 분 단위로 나타낸 데이터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현재 비가동중인 경우 공란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95B71456-FEE0-454D-8EFB-0D4A81122BCF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비가동이력 입력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공정관리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비가동이력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C03B6DD0-CA14-4C13-A971-0F523D7D8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0" t="84359" r="18469" b="584"/>
          <a:stretch/>
        </p:blipFill>
        <p:spPr>
          <a:xfrm>
            <a:off x="1284853" y="1946246"/>
            <a:ext cx="9583966" cy="1482754"/>
          </a:xfrm>
          <a:prstGeom prst="rect">
            <a:avLst/>
          </a:prstGeom>
        </p:spPr>
      </p:pic>
      <p:graphicFrame>
        <p:nvGraphicFramePr>
          <p:cNvPr id="28" name="표 21">
            <a:extLst>
              <a:ext uri="{FF2B5EF4-FFF2-40B4-BE49-F238E27FC236}">
                <a16:creationId xmlns:a16="http://schemas.microsoft.com/office/drawing/2014/main" id="{620BB5F8-80C9-4B9E-9425-0D30F4BFD38D}"/>
              </a:ext>
            </a:extLst>
          </p:cNvPr>
          <p:cNvGraphicFramePr>
            <a:graphicFrameLocks noGrp="1"/>
          </p:cNvGraphicFramePr>
          <p:nvPr/>
        </p:nvGraphicFramePr>
        <p:xfrm>
          <a:off x="6176684" y="4157306"/>
          <a:ext cx="5629424" cy="1965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921">
                  <a:extLst>
                    <a:ext uri="{9D8B030D-6E8A-4147-A177-3AD203B41FA5}">
                      <a16:colId xmlns:a16="http://schemas.microsoft.com/office/drawing/2014/main" val="2650040585"/>
                    </a:ext>
                  </a:extLst>
                </a:gridCol>
                <a:gridCol w="255945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1804045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685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614315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비가동대분류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대분류 코드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이름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콤보박스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작업장 공정에 따라 데이터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6143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비가동상세분류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상세분류 코드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이름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콤보박스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 공정에 따라 데이터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0963"/>
                  </a:ext>
                </a:extLst>
              </a:tr>
              <a:tr h="368589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비가동이 일어난 작업장 코드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959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616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676B97-1419-4BC0-BC6B-A3EEFB47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40" y="1377539"/>
            <a:ext cx="8301319" cy="41029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6ED1513-C7EF-4B2F-9FCF-EF51F29DF567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8460174-8FE0-446A-B39A-37FD13E449A0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8F497FA-925D-40FC-AF7F-E8A267901393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71383BE-15C9-47DA-BFC1-022E9294FF18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65D2AFB-A3D6-4D9D-9A38-4BDF8EEFA66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F13FB58-6BB3-4C26-9385-B648C6F4C64D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9CD9F37-DBF8-4D5B-98A9-866FA06CCBCE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0FF68C4-F3CD-4598-8FAE-E53A4C3560C3}"/>
              </a:ext>
            </a:extLst>
          </p:cNvPr>
          <p:cNvSpPr txBox="1"/>
          <p:nvPr/>
        </p:nvSpPr>
        <p:spPr>
          <a:xfrm>
            <a:off x="770965" y="221911"/>
            <a:ext cx="419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POP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작업장 선택 </a:t>
            </a:r>
            <a:r>
              <a:rPr lang="en-US" altLang="ko-KR" sz="2000" dirty="0"/>
              <a:t>- </a:t>
            </a:r>
            <a:r>
              <a:rPr lang="ko-KR" altLang="en-US" sz="2000" dirty="0"/>
              <a:t>테이블 명세서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59BECC7-31E6-4410-BBE0-A4D740202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83B741-C782-4B0B-B7AA-18902289A622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263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E4E738-B924-4BC3-B3D9-B2C660DC8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95919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작업장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FF5A597-1990-49A3-9CC5-6E31F70F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12" y="1516274"/>
            <a:ext cx="6403383" cy="4554886"/>
          </a:xfrm>
          <a:prstGeom prst="rect">
            <a:avLst/>
          </a:prstGeom>
        </p:spPr>
      </p:pic>
      <p:graphicFrame>
        <p:nvGraphicFramePr>
          <p:cNvPr id="6" name="표 21">
            <a:extLst>
              <a:ext uri="{FF2B5EF4-FFF2-40B4-BE49-F238E27FC236}">
                <a16:creationId xmlns:a16="http://schemas.microsoft.com/office/drawing/2014/main" id="{9EC8D836-48B9-481A-A284-6FBB0FBB4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0362"/>
              </p:ext>
            </p:extLst>
          </p:nvPr>
        </p:nvGraphicFramePr>
        <p:xfrm>
          <a:off x="7228188" y="3008857"/>
          <a:ext cx="439640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6400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 이동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선택한 작업장으로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5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 선택 후 작업장 이동 클릭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0744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D60E9C5-2028-4245-B704-A1F8BA55DB86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496410E-B3F2-4D59-AAA3-836447C86EC3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DB065ED-53D1-4131-99CE-726EBDB76DEE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2D2C4B-9103-497E-BFF5-B2A0BB933969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436F76E-33DE-4F9B-80C3-153DDB607982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757CCAA-7F13-4BF9-BEEC-5B9791DD1DA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4F6C889-C027-4454-AF02-F0C1BA214987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8A66D86-5461-459A-A885-CF84A70CA5A6}"/>
              </a:ext>
            </a:extLst>
          </p:cNvPr>
          <p:cNvSpPr txBox="1"/>
          <p:nvPr/>
        </p:nvSpPr>
        <p:spPr>
          <a:xfrm>
            <a:off x="770965" y="2219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작업장선택</a:t>
            </a:r>
          </a:p>
        </p:txBody>
      </p:sp>
    </p:spTree>
    <p:extLst>
      <p:ext uri="{BB962C8B-B14F-4D97-AF65-F5344CB8AC3E}">
        <p14:creationId xmlns:p14="http://schemas.microsoft.com/office/powerpoint/2010/main" val="2849573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84C56B-72D0-4B37-BD90-ACEBD1E6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340" y="1377539"/>
            <a:ext cx="8301319" cy="41029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5530CE-8606-4B01-AE94-ED6C519FC1B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22BEB5-8DA5-4CD0-9F9B-9A1FDDB81567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3CEAB86-40B5-4E90-A423-51C7C90C6C7F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F997705-BA29-490B-A98A-6E3FEFD65B6A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8FF2449-572E-4390-B334-AB42C55A8442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E4FB7F8-8703-4E5E-8CB4-E9AF932AC42B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8FA09A-EC47-45C2-8394-B44D6D264C96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8285445-1DC6-4245-A263-69AC33BF120C}"/>
              </a:ext>
            </a:extLst>
          </p:cNvPr>
          <p:cNvSpPr txBox="1"/>
          <p:nvPr/>
        </p:nvSpPr>
        <p:spPr>
          <a:xfrm>
            <a:off x="770965" y="221911"/>
            <a:ext cx="4347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POP : </a:t>
            </a:r>
            <a:r>
              <a:rPr lang="ko-KR" altLang="en-US" sz="2000" dirty="0"/>
              <a:t>작업지시 현황 테이블 명세서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995A88E-579B-42C1-8FC6-31B01EFA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B4757E-7890-485E-86BE-73C9A0CC4A9D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558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5EF58CD-83E0-4369-87ED-D6CCDACD3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28656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작업지시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4" name="표 21">
            <a:extLst>
              <a:ext uri="{FF2B5EF4-FFF2-40B4-BE49-F238E27FC236}">
                <a16:creationId xmlns:a16="http://schemas.microsoft.com/office/drawing/2014/main" id="{F45DB1B1-6709-4FBB-818E-73A14761A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559419"/>
              </p:ext>
            </p:extLst>
          </p:nvPr>
        </p:nvGraphicFramePr>
        <p:xfrm>
          <a:off x="7228188" y="2551657"/>
          <a:ext cx="4396400" cy="248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6400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START 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 시작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END 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 중지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팔렛생성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포장공정에서의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팔렛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 현장마감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 완료 후 작업지시 현장 마감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실적등록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시유공정에서의 실적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등록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해당 작업장의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5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각 작업지시 클릭 후 기능 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0744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4F48161F-D446-4EA8-AC8E-52B571816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12" y="1516274"/>
            <a:ext cx="6403383" cy="45548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AB4A8A-A5B9-4F5D-997A-9643E0832B5E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99E511-96ED-4BD3-8E4D-00427B20DA74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E0FBF0F-E566-4791-8515-A077DDA6D0AD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038A9BA-9957-4FFD-BA0F-9D9D4361236C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966ED91-B563-4433-8245-C869848D36E1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0A5B6A7-53A4-4A6D-9B02-F9923155BA9E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6A48CA3-C81C-4BD6-946A-819A93CE4CC9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9706B6-DE6E-45DA-8A8E-62DA5B391A7F}"/>
              </a:ext>
            </a:extLst>
          </p:cNvPr>
          <p:cNvSpPr txBox="1"/>
          <p:nvPr/>
        </p:nvSpPr>
        <p:spPr>
          <a:xfrm>
            <a:off x="770965" y="22191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작업지시현황</a:t>
            </a:r>
          </a:p>
        </p:txBody>
      </p:sp>
    </p:spTree>
    <p:extLst>
      <p:ext uri="{BB962C8B-B14F-4D97-AF65-F5344CB8AC3E}">
        <p14:creationId xmlns:p14="http://schemas.microsoft.com/office/powerpoint/2010/main" val="2155119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B9A56D-7903-4D8D-A0A9-2925649C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46" y="2090604"/>
            <a:ext cx="5730408" cy="26767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960319-D7CF-43F6-A8E5-3F3D403DE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2090604"/>
            <a:ext cx="5730408" cy="26767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21F049-2793-456F-845C-951C6BB30711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A60492-C95A-4B18-B956-B46BF73F498E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455215-CF1E-4587-8C0A-C129E8D4FCC8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61C4F7-9DCB-4B84-A580-7D3175B5FD35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B7117D-0AE5-4E89-B602-CEC3BF372A2B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7C8D956-2DC5-4C7E-8971-943779830C94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14E67E-2B43-452E-8BEC-440B10906AEB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EFB653B-9E7A-4AC5-B7C4-34A9B0BEDE0A}"/>
              </a:ext>
            </a:extLst>
          </p:cNvPr>
          <p:cNvSpPr txBox="1"/>
          <p:nvPr/>
        </p:nvSpPr>
        <p:spPr>
          <a:xfrm>
            <a:off x="770965" y="221911"/>
            <a:ext cx="3850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POP : </a:t>
            </a:r>
            <a:r>
              <a:rPr lang="ko-KR" altLang="en-US" sz="2000" dirty="0"/>
              <a:t>실적등록 </a:t>
            </a:r>
            <a:r>
              <a:rPr lang="en-US" altLang="ko-KR" sz="2000" dirty="0"/>
              <a:t>- </a:t>
            </a:r>
            <a:r>
              <a:rPr lang="ko-KR" altLang="en-US" sz="2000" dirty="0"/>
              <a:t>테이블 명세서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BD8D230-C4C8-42F4-89D4-8635B4C22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9E5A40-9AA9-4FB8-932F-A6E6A955AA14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427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0A86747-B0E8-4857-A851-673196947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68924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실적등록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9CD7EC1-2A0C-461F-A398-D3C50CD8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12" y="1530919"/>
            <a:ext cx="6403383" cy="4404085"/>
          </a:xfrm>
          <a:prstGeom prst="rect">
            <a:avLst/>
          </a:prstGeom>
        </p:spPr>
      </p:pic>
      <p:graphicFrame>
        <p:nvGraphicFramePr>
          <p:cNvPr id="7" name="표 21">
            <a:extLst>
              <a:ext uri="{FF2B5EF4-FFF2-40B4-BE49-F238E27FC236}">
                <a16:creationId xmlns:a16="http://schemas.microsoft.com/office/drawing/2014/main" id="{7E7E24C7-2506-4B1B-A15B-F51AD45EE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844567"/>
              </p:ext>
            </p:extLst>
          </p:nvPr>
        </p:nvGraphicFramePr>
        <p:xfrm>
          <a:off x="7228188" y="2948101"/>
          <a:ext cx="439640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6400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실적 저장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실적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5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실적 수량 입력 후 실적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0744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2B35894-3072-48CC-9CA3-5883DBBA370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E85DC4-59BE-49E4-A2F2-0F8A011BFD5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28A4C5-01B6-4E1E-A7FC-6829752B6916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2513C40-8FD0-4DD4-AF67-0CB7F60CD255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2E46DA-98C3-40AA-B847-325F1640B06F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4C13611-88A7-460F-A778-90EA507DC78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177B316-AB9E-4E74-BD68-A7571B26AF27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4D21EC-85B9-4304-8A08-B0C687A15ABF}"/>
              </a:ext>
            </a:extLst>
          </p:cNvPr>
          <p:cNvSpPr txBox="1"/>
          <p:nvPr/>
        </p:nvSpPr>
        <p:spPr>
          <a:xfrm>
            <a:off x="770965" y="2219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실적등록</a:t>
            </a:r>
          </a:p>
        </p:txBody>
      </p:sp>
    </p:spTree>
    <p:extLst>
      <p:ext uri="{BB962C8B-B14F-4D97-AF65-F5344CB8AC3E}">
        <p14:creationId xmlns:p14="http://schemas.microsoft.com/office/powerpoint/2010/main" val="12061764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A56DCF-679E-4F41-BC31-DF97EC54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75" y="895704"/>
            <a:ext cx="7465683" cy="2676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EA19D0-55C8-42E5-ABE8-C6091004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15" y="3782721"/>
            <a:ext cx="5730408" cy="26767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A39283-86A6-4005-A1E2-AE0B6431A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756" y="3782721"/>
            <a:ext cx="5730407" cy="26767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47FA35-1219-462D-B1F1-C070857B0EB6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93E9FF-BB0D-415F-A04A-13319CCD9EBD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6419CA-3EB5-4C82-B7AD-B22753C139A4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4DA9A29-32A4-48B3-9A8D-A1700E56EAFD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0EEE867-332D-4747-9A69-5E334501E3FF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A640B16-CFC4-4643-9E9F-8A3E5F17A953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08106B0-AE3C-4C38-AA13-5F4706898C55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BD304D-E55E-484D-9EF3-A488509C5412}"/>
              </a:ext>
            </a:extLst>
          </p:cNvPr>
          <p:cNvSpPr txBox="1"/>
          <p:nvPr/>
        </p:nvSpPr>
        <p:spPr>
          <a:xfrm>
            <a:off x="770965" y="221911"/>
            <a:ext cx="3850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POP : </a:t>
            </a:r>
            <a:r>
              <a:rPr lang="ko-KR" altLang="en-US" sz="2000" dirty="0" err="1"/>
              <a:t>팔렛생성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테이블 명세서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9CA4C8C-9C87-4293-9C03-AA34F9D74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8312F8-9122-4024-ADB3-59169FDEADBD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784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003D9B-248C-46E9-9741-F460417DE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33352"/>
              </p:ext>
            </p:extLst>
          </p:nvPr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팔렛생성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A670CE6-064D-4020-9A01-0AFE9AE4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12" y="1530919"/>
            <a:ext cx="6403383" cy="4565023"/>
          </a:xfrm>
          <a:prstGeom prst="rect">
            <a:avLst/>
          </a:prstGeom>
        </p:spPr>
      </p:pic>
      <p:graphicFrame>
        <p:nvGraphicFramePr>
          <p:cNvPr id="7" name="표 21">
            <a:extLst>
              <a:ext uri="{FF2B5EF4-FFF2-40B4-BE49-F238E27FC236}">
                <a16:creationId xmlns:a16="http://schemas.microsoft.com/office/drawing/2014/main" id="{CBDA1C93-3DF0-4DF4-B510-B905AF6DB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44368"/>
              </p:ext>
            </p:extLst>
          </p:nvPr>
        </p:nvGraphicFramePr>
        <p:xfrm>
          <a:off x="7228188" y="3028570"/>
          <a:ext cx="439640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6400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팔렛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생성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포장 공정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팔렛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5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등급상세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박스 수량 입력 후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팔렛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07442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48E2F6F-BA8C-4802-B42B-EFFEEC8853F8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8CC23F-68C6-4BE2-9DF5-A83138CCEE51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26706B-F371-4B6C-B307-BF24AAD6E458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3D87E6F-EDBD-4E44-881A-7B5622B64859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BCEEED0-512D-4E08-B0EC-88144B865C0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B799523-C927-4B12-AD1D-6E670C1B179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E62BA2-3A45-4E4C-8CA7-D2C9993153C4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5AA84E0-87E2-4A94-AD8F-1DF85B6C7017}"/>
              </a:ext>
            </a:extLst>
          </p:cNvPr>
          <p:cNvSpPr txBox="1"/>
          <p:nvPr/>
        </p:nvSpPr>
        <p:spPr>
          <a:xfrm>
            <a:off x="770965" y="2219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팔렛생성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3124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9" y="1593378"/>
            <a:ext cx="10564268" cy="36622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783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사용자그룹관리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E340721-6254-4124-BFB9-F37D0C12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64BF2C-F5B1-4089-A756-FB62F46E845D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344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222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POP : </a:t>
            </a:r>
            <a:r>
              <a:rPr lang="ko-KR" altLang="en-US" sz="2000" dirty="0" err="1"/>
              <a:t>비가동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등록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2E070A-8EAE-41C4-A782-974E2B957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" t="-5442" r="-112" b="-10720"/>
          <a:stretch/>
        </p:blipFill>
        <p:spPr>
          <a:xfrm>
            <a:off x="431904" y="1828801"/>
            <a:ext cx="7487303" cy="33555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E3C74F-D1F2-4A64-B821-DBE11CAA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447" y="2038524"/>
            <a:ext cx="3735311" cy="19714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7B6BA5-C1CA-496A-8944-CDA7FC639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39EE60-B3FE-4ABC-A20D-2B0AA0E3B609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6124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332B60-724B-48C1-9445-6C2CAB641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98"/>
          <a:stretch/>
        </p:blipFill>
        <p:spPr>
          <a:xfrm>
            <a:off x="770965" y="1135718"/>
            <a:ext cx="6778305" cy="21683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9EEE72-223F-4999-8DE5-7516A584B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391" y="1998112"/>
            <a:ext cx="3476924" cy="2582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2620B5-4AD4-4BDD-90EA-767D1B715A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801"/>
          <a:stretch/>
        </p:blipFill>
        <p:spPr>
          <a:xfrm>
            <a:off x="770965" y="3686535"/>
            <a:ext cx="6778305" cy="26348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F859F32-5204-4E75-A735-F5931BE7ADB1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3DE190B-4E3E-4F8A-990E-564AF6720D47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1CE7BE-9D14-422E-A716-72A39CC4A9A4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73E9165-EFD0-4AFF-AA94-1772FFF5079E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F2A05FB-F544-4151-9026-B0026798A5CE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526787-CD64-4BCE-8E38-C20375775095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573456C-43E3-4E42-8162-389A113454AD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1AB81F3-2B76-4E1C-8753-9AC881791709}"/>
              </a:ext>
            </a:extLst>
          </p:cNvPr>
          <p:cNvSpPr txBox="1"/>
          <p:nvPr/>
        </p:nvSpPr>
        <p:spPr>
          <a:xfrm>
            <a:off x="770965" y="221911"/>
            <a:ext cx="4222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POP : </a:t>
            </a:r>
            <a:r>
              <a:rPr lang="ko-KR" altLang="en-US" sz="2000" dirty="0" err="1"/>
              <a:t>비가동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등록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95569C0-8E36-4868-BC2C-90A257B93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DCB584-EB20-4258-AE94-EB005B6371D3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712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85C75B-3BD4-418F-B51F-4C3A42BD3B9C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C8AA1D-F9E1-4329-BCD4-0A05181F6F1E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EE219A1-D96F-4D12-AA91-432EC6FE9A6C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050FF3-43FD-43A0-9182-ECF6F2DD59C1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A95CA2-C961-4986-AC6A-F67F0D73292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28F380-A876-45E7-AE26-3AFB11F49D03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B4BB07-894B-40ED-BD44-E792510AEAB0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AA2125-3436-4788-9A52-79F38376ACB7}"/>
              </a:ext>
            </a:extLst>
          </p:cNvPr>
          <p:cNvSpPr txBox="1"/>
          <p:nvPr/>
        </p:nvSpPr>
        <p:spPr>
          <a:xfrm>
            <a:off x="770965" y="221911"/>
            <a:ext cx="291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비가동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등록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이력 조회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endParaRPr lang="ko-KR" altLang="en-US" sz="2000" dirty="0"/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07944EB8-8DB2-4762-9823-CA34E84B7351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비가동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등록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이력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0E67C75-4635-40D1-BE07-37C66E098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1"/>
          <a:stretch/>
        </p:blipFill>
        <p:spPr>
          <a:xfrm>
            <a:off x="567411" y="1681690"/>
            <a:ext cx="5974557" cy="4330008"/>
          </a:xfrm>
          <a:prstGeom prst="rect">
            <a:avLst/>
          </a:prstGeom>
        </p:spPr>
      </p:pic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D4ADE065-AA6F-4A2E-B686-3C9767CA700B}"/>
              </a:ext>
            </a:extLst>
          </p:cNvPr>
          <p:cNvGraphicFramePr>
            <a:graphicFrameLocks noGrp="1"/>
          </p:cNvGraphicFramePr>
          <p:nvPr/>
        </p:nvGraphicFramePr>
        <p:xfrm>
          <a:off x="6942962" y="2801226"/>
          <a:ext cx="459190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1900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비가동등록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등록 페이지로 이동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사유변경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이력의 비가동분류 변경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비가동해제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상태를 가동 상태로 전환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비가동삭제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이력 삭제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(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&gt;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가동 전환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5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작업장 선택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&gt;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작업지시현황의 비가동등록 버튼을 통해 해당화면 이용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07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1281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85C75B-3BD4-418F-B51F-4C3A42BD3B9C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C8AA1D-F9E1-4329-BCD4-0A05181F6F1E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EE219A1-D96F-4D12-AA91-432EC6FE9A6C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050FF3-43FD-43A0-9182-ECF6F2DD59C1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A95CA2-C961-4986-AC6A-F67F0D73292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28F380-A876-45E7-AE26-3AFB11F49D03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B4BB07-894B-40ED-BD44-E792510AEAB0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AA2125-3436-4788-9A52-79F38376ACB7}"/>
              </a:ext>
            </a:extLst>
          </p:cNvPr>
          <p:cNvSpPr txBox="1"/>
          <p:nvPr/>
        </p:nvSpPr>
        <p:spPr>
          <a:xfrm>
            <a:off x="770965" y="221911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비가동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등록</a:t>
            </a:r>
            <a:endParaRPr lang="ko-KR" altLang="en-US" sz="2000" dirty="0"/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07944EB8-8DB2-4762-9823-CA34E84B7351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비가동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D4ADE065-AA6F-4A2E-B686-3C9767CA700B}"/>
              </a:ext>
            </a:extLst>
          </p:cNvPr>
          <p:cNvGraphicFramePr>
            <a:graphicFrameLocks noGrp="1"/>
          </p:cNvGraphicFramePr>
          <p:nvPr/>
        </p:nvGraphicFramePr>
        <p:xfrm>
          <a:off x="6942962" y="2801226"/>
          <a:ext cx="4681626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1626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대분류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상세분류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일시를 토대로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취소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이전 화면으로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돌아감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현재시간입력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현재날짜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시간 정보가 입력됨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5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POP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비가동등록 화면에서 비가동등록 버튼을 통해 해당기능 이용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0744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E7007EA-B3D2-4080-8978-6121FBF54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5"/>
          <a:stretch/>
        </p:blipFill>
        <p:spPr>
          <a:xfrm>
            <a:off x="567412" y="1686187"/>
            <a:ext cx="6153340" cy="43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6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85C75B-3BD4-418F-B51F-4C3A42BD3B9C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C8AA1D-F9E1-4329-BCD4-0A05181F6F1E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EE219A1-D96F-4D12-AA91-432EC6FE9A6C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050FF3-43FD-43A0-9182-ECF6F2DD59C1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EA95CA2-C961-4986-AC6A-F67F0D732924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28F380-A876-45E7-AE26-3AFB11F49D03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B4BB07-894B-40ED-BD44-E792510AEAB0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AA2125-3436-4788-9A52-79F38376ACB7}"/>
              </a:ext>
            </a:extLst>
          </p:cNvPr>
          <p:cNvSpPr txBox="1"/>
          <p:nvPr/>
        </p:nvSpPr>
        <p:spPr>
          <a:xfrm>
            <a:off x="770965" y="221911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비가동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등록</a:t>
            </a:r>
            <a:endParaRPr lang="ko-KR" altLang="en-US" sz="2000" dirty="0"/>
          </a:p>
        </p:txBody>
      </p:sp>
      <p:graphicFrame>
        <p:nvGraphicFramePr>
          <p:cNvPr id="14" name="표 3">
            <a:extLst>
              <a:ext uri="{FF2B5EF4-FFF2-40B4-BE49-F238E27FC236}">
                <a16:creationId xmlns:a16="http://schemas.microsoft.com/office/drawing/2014/main" id="{07944EB8-8DB2-4762-9823-CA34E84B7351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비가동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사유변경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D4ADE065-AA6F-4A2E-B686-3C9767CA700B}"/>
              </a:ext>
            </a:extLst>
          </p:cNvPr>
          <p:cNvGraphicFramePr>
            <a:graphicFrameLocks noGrp="1"/>
          </p:cNvGraphicFramePr>
          <p:nvPr/>
        </p:nvGraphicFramePr>
        <p:xfrm>
          <a:off x="6942962" y="2801226"/>
          <a:ext cx="4681626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1626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등록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대분류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상세분류로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사유변경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취소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이전 화면으로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돌아감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759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POP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비가동등록 화면에서 사유 변경할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이력을 선택 후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비가동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사유변경 버튼을 통해 해당기능 이용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90744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2BEA15C-5FCC-4DDC-A747-1B2B0089D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9"/>
          <a:stretch/>
        </p:blipFill>
        <p:spPr>
          <a:xfrm>
            <a:off x="567412" y="1671792"/>
            <a:ext cx="6153340" cy="44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불량율</a:t>
            </a:r>
            <a:r>
              <a:rPr lang="ko-KR" altLang="en-US" sz="2000" dirty="0"/>
              <a:t> </a:t>
            </a:r>
            <a:r>
              <a:rPr lang="en-US" altLang="ko-KR" sz="2000" dirty="0"/>
              <a:t>, </a:t>
            </a:r>
            <a:r>
              <a:rPr lang="ko-KR" altLang="en-US" sz="2000" dirty="0"/>
              <a:t>생산량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54311A-67B6-42D1-AE44-5EC6EBC15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57" y="1410957"/>
            <a:ext cx="8230749" cy="4648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601ED0-53DC-4AD0-8E04-768EF21DF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464F8B-FCB2-426D-98E6-2D765F7ADD54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788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76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EBB8E-FE3D-4607-8160-098EAE93FC1B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D340D4-01E5-4929-BB98-4CE016700F6B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792BF0-5282-4F26-A359-B2B553C427AA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F9E05C8-2D8B-47D6-B3B9-5D130FFFE650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D1F1BA-C8BF-4EB1-B87A-059B99BF9CE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C7C988-534C-4527-ADE8-5E95C04132E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E61DC0-89EE-45D9-A9DB-0DA78D7C8E65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53B10-6BCA-4405-8227-4DDF5D2EA749}"/>
              </a:ext>
            </a:extLst>
          </p:cNvPr>
          <p:cNvSpPr txBox="1"/>
          <p:nvPr/>
        </p:nvSpPr>
        <p:spPr>
          <a:xfrm>
            <a:off x="770965" y="221911"/>
            <a:ext cx="715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Web</a:t>
            </a:r>
            <a:endParaRPr lang="ko-KR" altLang="en-US" sz="2000" dirty="0"/>
          </a:p>
        </p:txBody>
      </p:sp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CC02AAFF-6A23-45C6-A695-2956F125E47E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메인화면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hlinkClick r:id="rId2"/>
                        </a:rPr>
                        <a:t>https://xnblazor.azurewebsites.net/</a:t>
                      </a:r>
                      <a:r>
                        <a:rPr lang="en-US" altLang="ko-KR" sz="11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endParaRPr lang="ko-KR" altLang="en-US" sz="11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5EAF197F-07A5-40FF-9B92-60F904571944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5049421"/>
          <a:ext cx="1105717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토글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아이콘으로 사이드 메뉴바를 접을 수 있다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로그인 아이콘으로 로그인 화면으로 접근 할 수 있다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로그인 성공 시 로그인 아이콘이 바뀐다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C3C8EF52-EF97-4316-9A8C-2D96ABE40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2"/>
          <a:stretch/>
        </p:blipFill>
        <p:spPr>
          <a:xfrm>
            <a:off x="2510499" y="1469360"/>
            <a:ext cx="6953515" cy="335171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295EEF-57C9-49D1-B0CE-94AF05011D1C}"/>
              </a:ext>
            </a:extLst>
          </p:cNvPr>
          <p:cNvCxnSpPr>
            <a:cxnSpLocks/>
          </p:cNvCxnSpPr>
          <p:nvPr/>
        </p:nvCxnSpPr>
        <p:spPr>
          <a:xfrm flipH="1">
            <a:off x="1456267" y="1594814"/>
            <a:ext cx="2057400" cy="102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3F01076-3894-431B-A79A-A7B20440C693}"/>
              </a:ext>
            </a:extLst>
          </p:cNvPr>
          <p:cNvSpPr txBox="1"/>
          <p:nvPr/>
        </p:nvSpPr>
        <p:spPr>
          <a:xfrm>
            <a:off x="985308" y="2501107"/>
            <a:ext cx="67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토글</a:t>
            </a:r>
            <a:endParaRPr lang="ko-KR" altLang="en-US" sz="12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98410A-2C19-4558-879F-55ECD11089EF}"/>
              </a:ext>
            </a:extLst>
          </p:cNvPr>
          <p:cNvCxnSpPr>
            <a:cxnSpLocks/>
          </p:cNvCxnSpPr>
          <p:nvPr/>
        </p:nvCxnSpPr>
        <p:spPr>
          <a:xfrm>
            <a:off x="9372600" y="1633941"/>
            <a:ext cx="804333" cy="298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1441B8-8F9D-40D5-BDF2-ED5791032034}"/>
              </a:ext>
            </a:extLst>
          </p:cNvPr>
          <p:cNvSpPr txBox="1"/>
          <p:nvPr/>
        </p:nvSpPr>
        <p:spPr>
          <a:xfrm>
            <a:off x="10301023" y="1847984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로그인 아이콘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072E9B9-4B1C-45E4-8889-473A06B27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546" y="2521727"/>
            <a:ext cx="1066374" cy="313285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2E9D5F-CC01-410D-BF47-3056CF269F2A}"/>
              </a:ext>
            </a:extLst>
          </p:cNvPr>
          <p:cNvCxnSpPr/>
          <p:nvPr/>
        </p:nvCxnSpPr>
        <p:spPr>
          <a:xfrm>
            <a:off x="9218613" y="161141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5140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77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EBB8E-FE3D-4607-8160-098EAE93FC1B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D340D4-01E5-4929-BB98-4CE016700F6B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792BF0-5282-4F26-A359-B2B553C427AA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F9E05C8-2D8B-47D6-B3B9-5D130FFFE650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D1F1BA-C8BF-4EB1-B87A-059B99BF9CE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C7C988-534C-4527-ADE8-5E95C04132E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E61DC0-89EE-45D9-A9DB-0DA78D7C8E65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53B10-6BCA-4405-8227-4DDF5D2EA749}"/>
              </a:ext>
            </a:extLst>
          </p:cNvPr>
          <p:cNvSpPr txBox="1"/>
          <p:nvPr/>
        </p:nvSpPr>
        <p:spPr>
          <a:xfrm>
            <a:off x="770965" y="221911"/>
            <a:ext cx="715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Web</a:t>
            </a:r>
            <a:endParaRPr lang="ko-KR" altLang="en-US" sz="2000" dirty="0"/>
          </a:p>
        </p:txBody>
      </p:sp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CC02AAFF-6A23-45C6-A695-2956F125E47E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hlinkClick r:id="rId2"/>
                        </a:rPr>
                        <a:t>https://xnblazor.azurewebsites.net/</a:t>
                      </a:r>
                      <a:r>
                        <a:rPr lang="en-US" altLang="ko-KR" sz="11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hi</a:t>
                      </a:r>
                      <a:endParaRPr lang="ko-KR" altLang="en-US" sz="11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5EAF197F-07A5-40FF-9B92-60F904571944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5049421"/>
          <a:ext cx="11057176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아이디 혹은 비밀번호를 입력이 안 되어있으면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잘못 입력하였습니다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계정이 없거나 비밀번호가 다를 경우 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계정이 없습니다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’</a:t>
                      </a:r>
                      <a:endParaRPr lang="ko-KR" altLang="en-US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인증이 안 되어있을 때만 접근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825864E9-0799-4E85-A709-78092A24B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30" y="1721814"/>
            <a:ext cx="1597167" cy="266634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EC192A2-A208-4B59-8056-3A575F6AB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66" y="2265856"/>
            <a:ext cx="1476581" cy="51442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C854E3E-C1A6-41F5-81ED-B8D947444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682" y="3681672"/>
            <a:ext cx="1162212" cy="49536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9280767-DE63-4ECC-A19B-8343947FB787}"/>
              </a:ext>
            </a:extLst>
          </p:cNvPr>
          <p:cNvCxnSpPr/>
          <p:nvPr/>
        </p:nvCxnSpPr>
        <p:spPr>
          <a:xfrm flipV="1">
            <a:off x="3877733" y="2700867"/>
            <a:ext cx="1253067" cy="1151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BB68EBD-020E-43CB-8151-D0D4B68C7990}"/>
              </a:ext>
            </a:extLst>
          </p:cNvPr>
          <p:cNvCxnSpPr/>
          <p:nvPr/>
        </p:nvCxnSpPr>
        <p:spPr>
          <a:xfrm>
            <a:off x="3852333" y="3929356"/>
            <a:ext cx="1303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57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78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EBB8E-FE3D-4607-8160-098EAE93FC1B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D340D4-01E5-4929-BB98-4CE016700F6B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792BF0-5282-4F26-A359-B2B553C427AA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F9E05C8-2D8B-47D6-B3B9-5D130FFFE650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D1F1BA-C8BF-4EB1-B87A-059B99BF9CE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C7C988-534C-4527-ADE8-5E95C04132E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E61DC0-89EE-45D9-A9DB-0DA78D7C8E65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53B10-6BCA-4405-8227-4DDF5D2EA749}"/>
              </a:ext>
            </a:extLst>
          </p:cNvPr>
          <p:cNvSpPr txBox="1"/>
          <p:nvPr/>
        </p:nvSpPr>
        <p:spPr>
          <a:xfrm>
            <a:off x="770965" y="221911"/>
            <a:ext cx="715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Web</a:t>
            </a:r>
            <a:endParaRPr lang="ko-KR" altLang="en-US" sz="2000" dirty="0"/>
          </a:p>
        </p:txBody>
      </p:sp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CC02AAFF-6A23-45C6-A695-2956F125E47E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접근제한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5EAF197F-07A5-40FF-9B92-60F904571944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5049421"/>
          <a:ext cx="110571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로그인 아이콘을 통해서 로그인 페이지로 접근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권한이 없는 페이지에 접근 할 경우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5511287C-A92C-4EE3-A43D-7DC24A21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67" y="2104904"/>
            <a:ext cx="5620534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168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79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EBB8E-FE3D-4607-8160-098EAE93FC1B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D340D4-01E5-4929-BB98-4CE016700F6B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6792BF0-5282-4F26-A359-B2B553C427AA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F9E05C8-2D8B-47D6-B3B9-5D130FFFE650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D1F1BA-C8BF-4EB1-B87A-059B99BF9CE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3C7C988-534C-4527-ADE8-5E95C04132E1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AE61DC0-89EE-45D9-A9DB-0DA78D7C8E65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653B10-6BCA-4405-8227-4DDF5D2EA749}"/>
              </a:ext>
            </a:extLst>
          </p:cNvPr>
          <p:cNvSpPr txBox="1"/>
          <p:nvPr/>
        </p:nvSpPr>
        <p:spPr>
          <a:xfrm>
            <a:off x="770965" y="221911"/>
            <a:ext cx="715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Web</a:t>
            </a:r>
            <a:endParaRPr lang="ko-KR" altLang="en-US" sz="2000" dirty="0"/>
          </a:p>
        </p:txBody>
      </p:sp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CC02AAFF-6A23-45C6-A695-2956F125E47E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제품실적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https://xnblazor.azurewebsites.net/product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5EAF197F-07A5-40FF-9B92-60F904571944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5049421"/>
          <a:ext cx="1105717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Search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를 통해 제품명으로 필터링 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StartDate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 바뀔 경우 </a:t>
                      </a: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EndDate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의 </a:t>
                      </a: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MaxDate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 한달로 설정 됨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EndDate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 바뀔 경우 생산량과 불량율을 가져와서 표시해줌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권한이 있을 경우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BE3CE98F-FD4F-4635-AE59-E88F1D920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51" y="1568185"/>
            <a:ext cx="6532697" cy="31540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59E75F-5730-4E1E-886C-806F33417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531" y="4033429"/>
            <a:ext cx="771633" cy="7906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7475A67-9161-40EE-B5BD-DE2B9B328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44" y="1932024"/>
            <a:ext cx="1532888" cy="202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23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3" y="2270753"/>
            <a:ext cx="7566158" cy="23164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450" y="919458"/>
            <a:ext cx="3684515" cy="52695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4783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사용자그룹관리 </a:t>
            </a:r>
            <a:r>
              <a:rPr lang="en-US" altLang="ko-KR" sz="2000" dirty="0"/>
              <a:t>– </a:t>
            </a:r>
            <a:r>
              <a:rPr lang="ko-KR" altLang="en-US" sz="2000" dirty="0"/>
              <a:t>테이블 명세서 </a:t>
            </a:r>
            <a:r>
              <a:rPr lang="en-US" altLang="ko-KR" sz="2000" dirty="0"/>
              <a:t>&amp; ERD</a:t>
            </a:r>
            <a:endParaRPr lang="ko-KR" altLang="en-US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79E503-8D03-4CDF-AF7A-74942806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683" y="6227761"/>
            <a:ext cx="1299973" cy="377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284C44-2B93-42BC-B076-DEDAD4E12AAD}"/>
              </a:ext>
            </a:extLst>
          </p:cNvPr>
          <p:cNvSpPr txBox="1"/>
          <p:nvPr/>
        </p:nvSpPr>
        <p:spPr>
          <a:xfrm>
            <a:off x="8306020" y="6248666"/>
            <a:ext cx="22887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>
                <a:ea typeface="여기어때 잘난체 OTF" panose="020B0600000101010101" pitchFamily="34" charset="-127"/>
              </a:rPr>
              <a:t>GDC8 - Team5  with</a:t>
            </a:r>
            <a:endParaRPr lang="ko-KR" altLang="en-US" sz="1700" b="1" dirty="0"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399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667B54-AE45-4F80-91B6-BACFD4334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C5692B-D6F0-461F-B9BE-4759B1AB6A89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7DB89294-0B79-4BF2-99B2-58B7D598A983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4613910"/>
          <a:ext cx="1105717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8588">
                  <a:extLst>
                    <a:ext uri="{9D8B030D-6E8A-4147-A177-3AD203B41FA5}">
                      <a16:colId xmlns:a16="http://schemas.microsoft.com/office/drawing/2014/main" val="250769537"/>
                    </a:ext>
                  </a:extLst>
                </a:gridCol>
                <a:gridCol w="5528588">
                  <a:extLst>
                    <a:ext uri="{9D8B030D-6E8A-4147-A177-3AD203B41FA5}">
                      <a16:colId xmlns:a16="http://schemas.microsoft.com/office/drawing/2014/main" val="123878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이벤트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프로세스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56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버튼이벤트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1200" dirty="0">
                        <a:ea typeface="+mn-lt"/>
                        <a:cs typeface="+mn-lt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조회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검색조건에 따른 사용자 그룹 조회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2. 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추가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새로운 사용자 그룹 등록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3. 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편집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 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 등록된 사용자 그룹 수정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4. 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삭제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선택된 사용자 그룹 삭제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5. </a:t>
                      </a:r>
                      <a:r>
                        <a:rPr lang="ko-KR" altLang="ko-KR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새로고침</a:t>
                      </a:r>
                      <a:r>
                        <a:rPr lang="ko-KR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 </a:t>
                      </a:r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검색조건 초기화</a:t>
                      </a:r>
                      <a:endParaRPr lang="ko-KR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  <a:cs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검색필드 창에 원하는 조건 입력 후 조회 버튼 클릭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**  </a:t>
                      </a: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검색 가능 항목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사용자그룹코드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사용자그룹명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사용유무</a:t>
                      </a:r>
                      <a:endParaRPr lang="en-US" altLang="ko-KR" sz="1200" dirty="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834519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6790981-A373-48FC-BF60-DE5E52BC2D0B}"/>
              </a:ext>
            </a:extLst>
          </p:cNvPr>
          <p:cNvGraphicFramePr>
            <a:graphicFrameLocks noGrp="1"/>
          </p:cNvGraphicFramePr>
          <p:nvPr/>
        </p:nvGraphicFramePr>
        <p:xfrm>
          <a:off x="567412" y="846302"/>
          <a:ext cx="1105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653">
                  <a:extLst>
                    <a:ext uri="{9D8B030D-6E8A-4147-A177-3AD203B41FA5}">
                      <a16:colId xmlns:a16="http://schemas.microsoft.com/office/drawing/2014/main" val="1518359978"/>
                    </a:ext>
                  </a:extLst>
                </a:gridCol>
                <a:gridCol w="8894523">
                  <a:extLst>
                    <a:ext uri="{9D8B030D-6E8A-4147-A177-3AD203B41FA5}">
                      <a16:colId xmlns:a16="http://schemas.microsoft.com/office/drawing/2014/main" val="3068764520"/>
                    </a:ext>
                  </a:extLst>
                </a:gridCol>
              </a:tblGrid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Summary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사용자그룹관리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66425"/>
                  </a:ext>
                </a:extLst>
              </a:tr>
              <a:tr h="218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Path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시스템관리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사용자그룹관리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16137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88" y="1445841"/>
            <a:ext cx="5255024" cy="308668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752F62A-1A65-48E7-ABC5-14A673008910}"/>
              </a:ext>
            </a:extLst>
          </p:cNvPr>
          <p:cNvSpPr/>
          <p:nvPr/>
        </p:nvSpPr>
        <p:spPr>
          <a:xfrm>
            <a:off x="98612" y="116541"/>
            <a:ext cx="11967882" cy="661595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2EB1AC1-102C-4528-A1F4-487801D44478}"/>
              </a:ext>
            </a:extLst>
          </p:cNvPr>
          <p:cNvGrpSpPr/>
          <p:nvPr/>
        </p:nvGrpSpPr>
        <p:grpSpPr>
          <a:xfrm rot="16200000">
            <a:off x="6427467" y="-5026264"/>
            <a:ext cx="108032" cy="11421035"/>
            <a:chOff x="0" y="213360"/>
            <a:chExt cx="121920" cy="528521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FFE5976-DB55-4A5F-94F1-8A1A9C022DFB}"/>
                </a:ext>
              </a:extLst>
            </p:cNvPr>
            <p:cNvSpPr/>
            <p:nvPr/>
          </p:nvSpPr>
          <p:spPr>
            <a:xfrm>
              <a:off x="0" y="213360"/>
              <a:ext cx="121920" cy="1064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9719F0A-B065-4F94-9DE7-F640AD79D3CB}"/>
                </a:ext>
              </a:extLst>
            </p:cNvPr>
            <p:cNvSpPr/>
            <p:nvPr/>
          </p:nvSpPr>
          <p:spPr>
            <a:xfrm>
              <a:off x="0" y="1278075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988CA6A-AA18-4DFB-B03C-26E5B4ACDF33}"/>
                </a:ext>
              </a:extLst>
            </p:cNvPr>
            <p:cNvSpPr/>
            <p:nvPr/>
          </p:nvSpPr>
          <p:spPr>
            <a:xfrm>
              <a:off x="0" y="230443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24BB8D2-02BF-4A64-BA79-8463A0C41AE8}"/>
                </a:ext>
              </a:extLst>
            </p:cNvPr>
            <p:cNvSpPr/>
            <p:nvPr/>
          </p:nvSpPr>
          <p:spPr>
            <a:xfrm>
              <a:off x="0" y="3369149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89DD91B-EEE5-4852-9406-0AEF3168F588}"/>
                </a:ext>
              </a:extLst>
            </p:cNvPr>
            <p:cNvSpPr/>
            <p:nvPr/>
          </p:nvSpPr>
          <p:spPr>
            <a:xfrm>
              <a:off x="0" y="4433864"/>
              <a:ext cx="121920" cy="10647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15297DE-D1C9-4908-B1AB-DB40D13B51CB}"/>
              </a:ext>
            </a:extLst>
          </p:cNvPr>
          <p:cNvSpPr txBox="1"/>
          <p:nvPr/>
        </p:nvSpPr>
        <p:spPr>
          <a:xfrm>
            <a:off x="770965" y="22191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사용자그룹관리</a:t>
            </a:r>
          </a:p>
        </p:txBody>
      </p:sp>
    </p:spTree>
    <p:extLst>
      <p:ext uri="{BB962C8B-B14F-4D97-AF65-F5344CB8AC3E}">
        <p14:creationId xmlns:p14="http://schemas.microsoft.com/office/powerpoint/2010/main" val="4063789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3253</Words>
  <Application>Microsoft Office PowerPoint</Application>
  <PresentationFormat>와이드스크린</PresentationFormat>
  <Paragraphs>1068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3" baseType="lpstr">
      <vt:lpstr>나눔스퀘어OTF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미선</dc:creator>
  <cp:lastModifiedBy>한 미선</cp:lastModifiedBy>
  <cp:revision>42</cp:revision>
  <dcterms:created xsi:type="dcterms:W3CDTF">2022-01-22T22:47:25Z</dcterms:created>
  <dcterms:modified xsi:type="dcterms:W3CDTF">2022-01-26T00:10:20Z</dcterms:modified>
</cp:coreProperties>
</file>